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0D578-511B-4EB5-9306-2EDD95C9FA7C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BDDF9-8698-4645-A246-02E2107919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profpercio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/>
              <a:t/>
            </a:r>
            <a:br>
              <a:rPr lang="pt-BR" sz="2200" dirty="0"/>
            </a:br>
            <a:r>
              <a:rPr lang="pt-BR" sz="2700" b="1" dirty="0" smtClean="0"/>
              <a:t>Lei </a:t>
            </a:r>
            <a:r>
              <a:rPr lang="pt-BR" sz="2700" b="1" dirty="0"/>
              <a:t>de Diretrizes e Bases da Educação (parte 2)</a:t>
            </a:r>
            <a:br>
              <a:rPr lang="pt-BR" sz="2700" b="1" dirty="0"/>
            </a:br>
            <a:r>
              <a:rPr lang="pt-BR" sz="2700" b="1" dirty="0"/>
              <a:t>Sistema Nacional de Ensino</a:t>
            </a:r>
            <a:br>
              <a:rPr lang="pt-BR" sz="2700" b="1" dirty="0"/>
            </a:br>
            <a:r>
              <a:rPr lang="pt-BR" sz="2700" b="1" dirty="0"/>
              <a:t>LDB e Educação Básica</a:t>
            </a:r>
            <a:br>
              <a:rPr lang="pt-BR" sz="2700" b="1" dirty="0"/>
            </a:br>
            <a:r>
              <a:rPr lang="pt-BR" sz="2700" b="1" dirty="0"/>
              <a:t>Diretrizes Curriculares Nacionais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pt-BR" dirty="0" smtClean="0">
                <a:solidFill>
                  <a:srgbClr val="FF0000"/>
                </a:solidFill>
              </a:rPr>
              <a:t>AULA 09 – TURMA BARREIROS </a:t>
            </a:r>
          </a:p>
          <a:p>
            <a:pPr algn="r"/>
            <a:r>
              <a:rPr lang="pt-BR" dirty="0" smtClean="0">
                <a:solidFill>
                  <a:srgbClr val="FF0000"/>
                </a:solidFill>
              </a:rPr>
              <a:t>15 SET 2017</a:t>
            </a:r>
          </a:p>
          <a:p>
            <a:pPr algn="r"/>
            <a:r>
              <a:rPr lang="pt-BR" dirty="0" smtClean="0">
                <a:solidFill>
                  <a:srgbClr val="FF0000"/>
                </a:solidFill>
              </a:rPr>
              <a:t>PROF. PÉRCIO TARSO DA LUZ</a:t>
            </a:r>
          </a:p>
          <a:p>
            <a:pPr algn="r"/>
            <a:r>
              <a:rPr lang="pt-BR" dirty="0" smtClean="0">
                <a:solidFill>
                  <a:srgbClr val="FF0000"/>
                </a:solidFill>
              </a:rPr>
              <a:t>CURSO PREPARATÓRIO IPET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85720" y="285728"/>
            <a:ext cx="3143272" cy="1500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u="sng" dirty="0" smtClean="0"/>
              <a:t>A Resolução CNE/CEB Nº 4/2010 define Diretrizes Curriculares Nacionais Gerais para a Educação Básica.</a:t>
            </a:r>
            <a:br>
              <a:rPr lang="pt-BR" sz="2800" u="sng" dirty="0" smtClean="0"/>
            </a:br>
            <a:r>
              <a:rPr lang="pt-BR" sz="2800" u="sng" dirty="0" smtClean="0"/>
              <a:t>Em seu artigo 14 § 1º determina que integram a base nacional comum nacional</a:t>
            </a:r>
            <a:endParaRPr lang="pt-BR" sz="2800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Língua Portuguesa e Matemática.</a:t>
            </a:r>
          </a:p>
          <a:p>
            <a:r>
              <a:rPr lang="pt-BR" b="1" dirty="0" smtClean="0"/>
              <a:t>⇒ </a:t>
            </a:r>
            <a:r>
              <a:rPr lang="pt-BR" b="1" dirty="0" smtClean="0"/>
              <a:t>Educação Física e Ensino Religioso.</a:t>
            </a:r>
          </a:p>
          <a:p>
            <a:r>
              <a:rPr lang="pt-BR" b="1" dirty="0" smtClean="0"/>
              <a:t>⇒ </a:t>
            </a:r>
            <a:r>
              <a:rPr lang="pt-BR" b="1" dirty="0" smtClean="0"/>
              <a:t>O conhecimento do mundo físico, natural, da realidade social e política, especialmente do Brasil, </a:t>
            </a:r>
            <a:r>
              <a:rPr lang="pt-BR" b="1" dirty="0" smtClean="0"/>
              <a:t>incluindo-</a:t>
            </a:r>
            <a:r>
              <a:rPr lang="pt-BR" dirty="0" smtClean="0"/>
              <a:t>se </a:t>
            </a:r>
            <a:r>
              <a:rPr lang="pt-BR" dirty="0" smtClean="0"/>
              <a:t>o estudo da História e das Culturas Afro-Brasileira e Indígena.</a:t>
            </a:r>
          </a:p>
          <a:p>
            <a:r>
              <a:rPr lang="pt-BR" b="1" dirty="0" smtClean="0"/>
              <a:t>Arte</a:t>
            </a:r>
            <a:r>
              <a:rPr lang="pt-BR" b="1" dirty="0" smtClean="0"/>
              <a:t>, em suas diferentes formas de expressão, incluindo-se a música.</a:t>
            </a:r>
            <a:endParaRPr lang="pt-BR" dirty="0"/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715140" y="5572140"/>
            <a:ext cx="2428860" cy="12858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Lei de Diretrizes e Bases da Educação Brasileira (Lei 9.394, de 20 de dezembro de 1996) em seu artigo</a:t>
            </a:r>
            <a:br>
              <a:rPr lang="pt-BR" sz="2400" dirty="0" smtClean="0"/>
            </a:br>
            <a:r>
              <a:rPr lang="pt-BR" sz="2400" dirty="0" smtClean="0"/>
              <a:t>24, inciso V, afirma que a verificação do rendimento escolar observará os seguintes critérios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aproveitamento de estudos concluídos com êxito.</a:t>
            </a:r>
          </a:p>
          <a:p>
            <a:r>
              <a:rPr lang="pt-BR" b="1" dirty="0" smtClean="0"/>
              <a:t> </a:t>
            </a:r>
            <a:r>
              <a:rPr lang="pt-BR" b="1" dirty="0" smtClean="0"/>
              <a:t>avaliação contínua e cumulativa do desempenho do aluno, com prevalência dos aspectos </a:t>
            </a:r>
            <a:r>
              <a:rPr lang="pt-BR" b="1" dirty="0" smtClean="0"/>
              <a:t>qualitativos </a:t>
            </a:r>
            <a:r>
              <a:rPr lang="pt-BR" dirty="0" smtClean="0"/>
              <a:t>sobre </a:t>
            </a:r>
            <a:r>
              <a:rPr lang="pt-BR" dirty="0" smtClean="0"/>
              <a:t>os quantitativos, e dos resultados ao longo do período sobre os de eventuais provas finais.</a:t>
            </a:r>
          </a:p>
          <a:p>
            <a:r>
              <a:rPr lang="pt-BR" b="1" dirty="0" smtClean="0"/>
              <a:t>⇒ </a:t>
            </a:r>
            <a:r>
              <a:rPr lang="pt-BR" b="1" dirty="0" smtClean="0"/>
              <a:t>possibilidade de aceleração de estudos para alunos com atraso escolar.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⇒ </a:t>
            </a:r>
            <a:r>
              <a:rPr lang="pt-BR" b="1" dirty="0" smtClean="0">
                <a:solidFill>
                  <a:srgbClr val="FF0000"/>
                </a:solidFill>
              </a:rPr>
              <a:t>obrigatoriedade de estudos de recuperação, de preferência ao fim do período letivo, para os casos </a:t>
            </a:r>
            <a:r>
              <a:rPr lang="pt-BR" b="1" dirty="0" smtClean="0">
                <a:solidFill>
                  <a:srgbClr val="FF0000"/>
                </a:solidFill>
              </a:rPr>
              <a:t>de </a:t>
            </a:r>
            <a:r>
              <a:rPr lang="pt-BR" dirty="0" smtClean="0">
                <a:solidFill>
                  <a:srgbClr val="FF0000"/>
                </a:solidFill>
              </a:rPr>
              <a:t>baixo </a:t>
            </a:r>
            <a:r>
              <a:rPr lang="pt-BR" dirty="0" smtClean="0">
                <a:solidFill>
                  <a:srgbClr val="FF0000"/>
                </a:solidFill>
              </a:rPr>
              <a:t>rendimento escolar, a serem disciplinados pelas instituições de ensino em seus regimentos.</a:t>
            </a:r>
          </a:p>
          <a:p>
            <a:r>
              <a:rPr lang="pt-BR" b="1" dirty="0" smtClean="0"/>
              <a:t>⇒ </a:t>
            </a:r>
            <a:r>
              <a:rPr lang="pt-BR" b="1" dirty="0" smtClean="0"/>
              <a:t>obrigatoriedade de estudos de recuperação, de preferência paralelos ao período letivo, para os casos </a:t>
            </a:r>
            <a:r>
              <a:rPr lang="pt-BR" b="1" dirty="0" smtClean="0"/>
              <a:t>de </a:t>
            </a:r>
            <a:r>
              <a:rPr lang="pt-BR" dirty="0" smtClean="0"/>
              <a:t>baixo </a:t>
            </a:r>
            <a:r>
              <a:rPr lang="pt-BR" dirty="0" smtClean="0"/>
              <a:t>rendimento escolar, a serem disciplinados pelas instituições de ensino em seus regimentos.</a:t>
            </a:r>
            <a:endParaRPr lang="pt-BR" dirty="0"/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715140" y="5572140"/>
            <a:ext cx="2428860" cy="128586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DCN ? DIVERSIDADE?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“</a:t>
            </a:r>
            <a:r>
              <a:rPr lang="pt-BR" dirty="0" smtClean="0"/>
              <a:t>A diversidade é um componente do </a:t>
            </a:r>
            <a:r>
              <a:rPr lang="pt-BR" dirty="0" smtClean="0"/>
              <a:t>desenvolvimento biológico </a:t>
            </a:r>
            <a:r>
              <a:rPr lang="pt-BR" dirty="0" smtClean="0"/>
              <a:t>e cultural da humanidade. </a:t>
            </a:r>
            <a:r>
              <a:rPr lang="pt-BR" dirty="0" smtClean="0"/>
              <a:t>Ela se </a:t>
            </a:r>
            <a:r>
              <a:rPr lang="pt-BR" dirty="0" smtClean="0"/>
              <a:t>faz presente na produção de práticas, saberes</a:t>
            </a:r>
            <a:r>
              <a:rPr lang="pt-BR" dirty="0" smtClean="0"/>
              <a:t>, valores</a:t>
            </a:r>
            <a:r>
              <a:rPr lang="pt-BR" dirty="0" smtClean="0"/>
              <a:t>, linguagens, técnicas artísticas, científicas</a:t>
            </a:r>
            <a:r>
              <a:rPr lang="pt-BR" dirty="0" smtClean="0"/>
              <a:t>, representações </a:t>
            </a:r>
            <a:r>
              <a:rPr lang="pt-BR" dirty="0" smtClean="0"/>
              <a:t>do mundo, experiências de </a:t>
            </a:r>
            <a:r>
              <a:rPr lang="pt-BR" dirty="0" smtClean="0"/>
              <a:t>sociabilidade e </a:t>
            </a:r>
            <a:r>
              <a:rPr lang="pt-BR" dirty="0" smtClean="0"/>
              <a:t>de aprendizagem.”</a:t>
            </a:r>
          </a:p>
          <a:p>
            <a:r>
              <a:rPr lang="pt-BR" dirty="0" smtClean="0"/>
              <a:t>“Indagações sobre currículo: diversidade e currículo” (Brasília:</a:t>
            </a:r>
          </a:p>
          <a:p>
            <a:r>
              <a:rPr lang="pt-BR" dirty="0" smtClean="0"/>
              <a:t>Ministério da Educação, Secretaria de Educação Básica</a:t>
            </a:r>
            <a:r>
              <a:rPr lang="pt-BR" dirty="0" smtClean="0"/>
              <a:t>, 2007</a:t>
            </a:r>
            <a:r>
              <a:rPr lang="pt-BR" dirty="0" smtClean="0"/>
              <a:t>)</a:t>
            </a:r>
          </a:p>
          <a:p>
            <a:r>
              <a:rPr lang="pt-BR" dirty="0" smtClean="0"/>
              <a:t>A partir dessa ideia, </a:t>
            </a:r>
            <a:endParaRPr lang="pt-BR" b="1" dirty="0" smtClean="0"/>
          </a:p>
          <a:p>
            <a:r>
              <a:rPr lang="pt-BR" b="1" dirty="0" smtClean="0"/>
              <a:t>A </a:t>
            </a:r>
            <a:r>
              <a:rPr lang="pt-BR" b="1" dirty="0" smtClean="0"/>
              <a:t>inserção da diversidade nos currículos </a:t>
            </a:r>
            <a:r>
              <a:rPr lang="pt-BR" b="1" dirty="0" smtClean="0"/>
              <a:t>implica </a:t>
            </a:r>
            <a:r>
              <a:rPr lang="pt-BR" dirty="0" smtClean="0"/>
              <a:t>compreender </a:t>
            </a:r>
            <a:r>
              <a:rPr lang="pt-BR" dirty="0" smtClean="0"/>
              <a:t>as causas políticas, </a:t>
            </a:r>
            <a:r>
              <a:rPr lang="pt-BR" dirty="0" smtClean="0"/>
              <a:t>econômicas e </a:t>
            </a:r>
            <a:r>
              <a:rPr lang="pt-BR" dirty="0" smtClean="0"/>
              <a:t>sociais de fenômenos como o etnocentrismo, </a:t>
            </a:r>
            <a:r>
              <a:rPr lang="pt-BR" dirty="0" smtClean="0"/>
              <a:t>o racismo</a:t>
            </a:r>
            <a:r>
              <a:rPr lang="pt-BR" dirty="0" smtClean="0"/>
              <a:t>, o sexismo, a homofobia e a xenofobia.</a:t>
            </a:r>
            <a:endParaRPr lang="pt-BR" dirty="0"/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357950" y="5429264"/>
            <a:ext cx="2786050" cy="142873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DCN – PRINCÍPIOS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pt-BR" dirty="0" smtClean="0"/>
              <a:t>As Diretrizes Curriculares Nacionais para o </a:t>
            </a:r>
            <a:r>
              <a:rPr lang="pt-BR" dirty="0" smtClean="0"/>
              <a:t>Ensino Fundamental </a:t>
            </a:r>
            <a:r>
              <a:rPr lang="pt-BR" dirty="0" smtClean="0"/>
              <a:t>estabelecem princípios </a:t>
            </a:r>
            <a:r>
              <a:rPr lang="pt-BR" dirty="0" smtClean="0"/>
              <a:t>fundamentais para </a:t>
            </a:r>
            <a:r>
              <a:rPr lang="pt-BR" dirty="0" smtClean="0"/>
              <a:t>a organização das propostas </a:t>
            </a:r>
            <a:r>
              <a:rPr lang="pt-BR" dirty="0" smtClean="0"/>
              <a:t>pedagógicas das </a:t>
            </a:r>
            <a:r>
              <a:rPr lang="pt-BR" dirty="0" smtClean="0"/>
              <a:t>unidades escolares. Quais princípios </a:t>
            </a:r>
            <a:r>
              <a:rPr lang="pt-BR" dirty="0" smtClean="0"/>
              <a:t>são esses?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Princípios Éticos,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Políticos </a:t>
            </a:r>
            <a:r>
              <a:rPr lang="pt-BR" b="1" dirty="0" smtClean="0">
                <a:solidFill>
                  <a:srgbClr val="FF0000"/>
                </a:solidFill>
              </a:rPr>
              <a:t>e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Estéticos.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357950" y="5429264"/>
            <a:ext cx="2786050" cy="142873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Pela </a:t>
            </a:r>
            <a:r>
              <a:rPr lang="pt-BR" sz="2400" b="1" dirty="0" smtClean="0">
                <a:solidFill>
                  <a:srgbClr val="FF0000"/>
                </a:solidFill>
              </a:rPr>
              <a:t>Proposta Curricular de SC</a:t>
            </a:r>
            <a:r>
              <a:rPr lang="pt-BR" sz="2400" dirty="0" smtClean="0"/>
              <a:t>, é possível afirmar</a:t>
            </a:r>
            <a:br>
              <a:rPr lang="pt-BR" sz="2400" dirty="0" smtClean="0"/>
            </a:br>
            <a:r>
              <a:rPr lang="pt-BR" sz="2400" dirty="0" smtClean="0"/>
              <a:t>que a natureza do trabalho é pedagógica</a:t>
            </a:r>
            <a:br>
              <a:rPr lang="pt-BR" sz="2400" dirty="0" smtClean="0"/>
            </a:br>
            <a:r>
              <a:rPr lang="pt-BR" sz="2400" dirty="0" smtClean="0"/>
              <a:t>quando a ação educativa é concretizada por: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00"/>
                </a:solidFill>
              </a:rPr>
              <a:t>A</a:t>
            </a:r>
            <a:r>
              <a:rPr lang="pt-BR" b="1" dirty="0" smtClean="0">
                <a:solidFill>
                  <a:srgbClr val="FF0000"/>
                </a:solidFill>
              </a:rPr>
              <a:t>titudes </a:t>
            </a:r>
            <a:r>
              <a:rPr lang="pt-BR" b="1" dirty="0" smtClean="0">
                <a:solidFill>
                  <a:srgbClr val="FF0000"/>
                </a:solidFill>
              </a:rPr>
              <a:t>planejadas, portanto intencionais e</a:t>
            </a:r>
          </a:p>
          <a:p>
            <a:pPr>
              <a:buNone/>
            </a:pPr>
            <a:r>
              <a:rPr lang="pt-BR" b="1" dirty="0" smtClean="0">
                <a:solidFill>
                  <a:srgbClr val="FF0000"/>
                </a:solidFill>
              </a:rPr>
              <a:t>caracterizadas por objetivos e </a:t>
            </a:r>
            <a:r>
              <a:rPr lang="pt-BR" b="1" dirty="0" smtClean="0">
                <a:solidFill>
                  <a:srgbClr val="FF0000"/>
                </a:solidFill>
              </a:rPr>
              <a:t>meios</a:t>
            </a:r>
          </a:p>
          <a:p>
            <a:pPr>
              <a:buNone/>
            </a:pPr>
            <a:r>
              <a:rPr lang="pt-BR" b="1" dirty="0" smtClean="0">
                <a:solidFill>
                  <a:srgbClr val="FF0000"/>
                </a:solidFill>
              </a:rPr>
              <a:t>previamente determinados.</a:t>
            </a:r>
          </a:p>
          <a:p>
            <a:r>
              <a:rPr lang="pt-BR" dirty="0" smtClean="0"/>
              <a:t>Em relação ao conhecimento científico ensinado</a:t>
            </a:r>
          </a:p>
          <a:p>
            <a:r>
              <a:rPr lang="pt-BR" dirty="0" smtClean="0"/>
              <a:t>na escola, tomando como referência a Proposta</a:t>
            </a:r>
          </a:p>
          <a:p>
            <a:r>
              <a:rPr lang="pt-BR" dirty="0" smtClean="0"/>
              <a:t>Curricular de Santa Catarina (1998), ele só poderá</a:t>
            </a:r>
          </a:p>
          <a:p>
            <a:r>
              <a:rPr lang="pt-BR" dirty="0" smtClean="0"/>
              <a:t>ser efetivamente apropriado pelo aluno se </a:t>
            </a:r>
            <a:r>
              <a:rPr lang="pt-BR" dirty="0" smtClean="0"/>
              <a:t>corresponder a </a:t>
            </a:r>
            <a:r>
              <a:rPr lang="pt-BR" dirty="0" smtClean="0"/>
              <a:t>uma elaboração </a:t>
            </a:r>
            <a:r>
              <a:rPr lang="pt-BR" dirty="0" smtClean="0"/>
              <a:t>de</a:t>
            </a:r>
          </a:p>
          <a:p>
            <a:r>
              <a:rPr lang="pt-BR" b="1" dirty="0" smtClean="0"/>
              <a:t> valores e novas atitudes, não só de aquisição</a:t>
            </a:r>
          </a:p>
          <a:p>
            <a:r>
              <a:rPr lang="pt-BR" b="1" dirty="0" smtClean="0"/>
              <a:t>de informações.</a:t>
            </a:r>
            <a:endParaRPr lang="pt-BR" b="1" dirty="0"/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643702" y="5715016"/>
            <a:ext cx="2500298" cy="114298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AÇÕES DESENVOLVIDAS PELOS PROFESSORES, SEGUNDO PCN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concepção de escola que queremos se </a:t>
            </a:r>
            <a:r>
              <a:rPr lang="pt-BR" dirty="0" smtClean="0"/>
              <a:t>fundamenta no </a:t>
            </a:r>
            <a:r>
              <a:rPr lang="pt-BR" dirty="0" smtClean="0"/>
              <a:t>reconhecimento das diferenças </a:t>
            </a:r>
            <a:r>
              <a:rPr lang="pt-BR" dirty="0" smtClean="0"/>
              <a:t>humanas e </a:t>
            </a:r>
            <a:r>
              <a:rPr lang="pt-BR" dirty="0" smtClean="0"/>
              <a:t>na aprendizagem centrada nas </a:t>
            </a:r>
            <a:r>
              <a:rPr lang="pt-BR" dirty="0" smtClean="0"/>
              <a:t>potencialidades dos </a:t>
            </a:r>
            <a:r>
              <a:rPr lang="pt-BR" dirty="0" smtClean="0"/>
              <a:t>alunos e não na imposição de rituais </a:t>
            </a:r>
            <a:r>
              <a:rPr lang="pt-BR" dirty="0" smtClean="0"/>
              <a:t>pedagógicos pré-estabelecidos </a:t>
            </a:r>
            <a:r>
              <a:rPr lang="pt-BR" dirty="0" smtClean="0"/>
              <a:t>que acabam por </a:t>
            </a:r>
            <a:r>
              <a:rPr lang="pt-BR" dirty="0" smtClean="0"/>
              <a:t>legitimar as </a:t>
            </a:r>
            <a:r>
              <a:rPr lang="pt-BR" dirty="0" smtClean="0"/>
              <a:t>desigualdades sociais e negar a diversidade.</a:t>
            </a:r>
            <a:endParaRPr lang="pt-BR" dirty="0"/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143636" y="5429264"/>
            <a:ext cx="3000364" cy="142873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Resolução CNE/CEB nº 4/2010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643602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Resolução CNE/CEB nº 4/2010 que </a:t>
            </a:r>
            <a:r>
              <a:rPr lang="pt-BR" dirty="0" smtClean="0"/>
              <a:t>Define Diretrizes </a:t>
            </a:r>
            <a:r>
              <a:rPr lang="pt-BR" dirty="0" smtClean="0"/>
              <a:t>Curriculares Nacionais Gerais para </a:t>
            </a:r>
            <a:r>
              <a:rPr lang="pt-BR" dirty="0" smtClean="0"/>
              <a:t>a Educação </a:t>
            </a:r>
            <a:r>
              <a:rPr lang="pt-BR" dirty="0" smtClean="0"/>
              <a:t>Básica, em seu Artigo 10, § 1º, </a:t>
            </a:r>
            <a:r>
              <a:rPr lang="pt-BR" dirty="0" smtClean="0"/>
              <a:t>define que </a:t>
            </a:r>
            <a:r>
              <a:rPr lang="pt-BR" dirty="0" smtClean="0"/>
              <a:t>o planejamento das ações coletivas </a:t>
            </a:r>
            <a:r>
              <a:rPr lang="pt-BR" dirty="0" smtClean="0"/>
              <a:t>exercidas pela </a:t>
            </a:r>
            <a:r>
              <a:rPr lang="pt-BR" dirty="0" smtClean="0"/>
              <a:t>escola supõe que os sujeitos tenham </a:t>
            </a:r>
            <a:r>
              <a:rPr lang="pt-BR" dirty="0" smtClean="0"/>
              <a:t>clareza quanto </a:t>
            </a:r>
            <a:r>
              <a:rPr lang="pt-BR" dirty="0" smtClean="0"/>
              <a:t>aos seguintes </a:t>
            </a:r>
            <a:r>
              <a:rPr lang="pt-BR" dirty="0" smtClean="0"/>
              <a:t>requisitos:</a:t>
            </a:r>
          </a:p>
          <a:p>
            <a:r>
              <a:rPr lang="pt-BR" dirty="0" smtClean="0"/>
              <a:t>Princípios </a:t>
            </a:r>
            <a:r>
              <a:rPr lang="pt-BR" dirty="0" smtClean="0"/>
              <a:t>e finalidades da educação.</a:t>
            </a:r>
          </a:p>
          <a:p>
            <a:r>
              <a:rPr lang="pt-BR" b="1" dirty="0" smtClean="0"/>
              <a:t>Relevância </a:t>
            </a:r>
            <a:r>
              <a:rPr lang="pt-BR" b="1" dirty="0" smtClean="0"/>
              <a:t>de um projeto político </a:t>
            </a:r>
            <a:r>
              <a:rPr lang="pt-BR" b="1" dirty="0" smtClean="0"/>
              <a:t>pedagógico </a:t>
            </a:r>
            <a:r>
              <a:rPr lang="pt-BR" dirty="0" smtClean="0"/>
              <a:t>concebido </a:t>
            </a:r>
            <a:r>
              <a:rPr lang="pt-BR" dirty="0" smtClean="0"/>
              <a:t>e assumido colegiadamente pela </a:t>
            </a:r>
            <a:r>
              <a:rPr lang="pt-BR" dirty="0" smtClean="0"/>
              <a:t>comunidade educacional</a:t>
            </a:r>
            <a:r>
              <a:rPr lang="pt-BR" dirty="0" smtClean="0"/>
              <a:t>, respeitadas as múltiplas </a:t>
            </a:r>
            <a:r>
              <a:rPr lang="pt-BR" dirty="0" smtClean="0"/>
              <a:t>diversidades e </a:t>
            </a:r>
            <a:r>
              <a:rPr lang="pt-BR" dirty="0" smtClean="0"/>
              <a:t>a pluralidade cultural.</a:t>
            </a:r>
          </a:p>
          <a:p>
            <a:r>
              <a:rPr lang="pt-BR" b="1" dirty="0" smtClean="0"/>
              <a:t>Padrões </a:t>
            </a:r>
            <a:r>
              <a:rPr lang="pt-BR" b="1" dirty="0" smtClean="0"/>
              <a:t>mínimos de qualidade (Custo </a:t>
            </a:r>
            <a:r>
              <a:rPr lang="pt-BR" b="1" dirty="0" smtClean="0"/>
              <a:t>Aluno-</a:t>
            </a:r>
            <a:r>
              <a:rPr lang="pt-BR" dirty="0" smtClean="0"/>
              <a:t>Qualidade </a:t>
            </a:r>
            <a:r>
              <a:rPr lang="pt-BR" dirty="0" smtClean="0"/>
              <a:t>Inicial – </a:t>
            </a:r>
            <a:r>
              <a:rPr lang="pt-BR" dirty="0" err="1" smtClean="0"/>
              <a:t>CAQi</a:t>
            </a:r>
            <a:r>
              <a:rPr lang="pt-BR" dirty="0" smtClean="0"/>
              <a:t>).</a:t>
            </a:r>
          </a:p>
          <a:p>
            <a:r>
              <a:rPr lang="pt-BR" b="1" dirty="0" smtClean="0"/>
              <a:t>Reconhecimento </a:t>
            </a:r>
            <a:r>
              <a:rPr lang="pt-BR" b="1" dirty="0" smtClean="0"/>
              <a:t>e análise dos dados </a:t>
            </a:r>
            <a:r>
              <a:rPr lang="pt-BR" b="1" dirty="0" smtClean="0"/>
              <a:t>indicados </a:t>
            </a:r>
            <a:r>
              <a:rPr lang="pt-BR" dirty="0" smtClean="0"/>
              <a:t>pelo </a:t>
            </a:r>
            <a:r>
              <a:rPr lang="pt-BR" dirty="0" smtClean="0"/>
              <a:t>Índice de Desenvolvimento da </a:t>
            </a:r>
            <a:r>
              <a:rPr lang="pt-BR" dirty="0" smtClean="0"/>
              <a:t>Educação Básica </a:t>
            </a:r>
            <a:r>
              <a:rPr lang="pt-BR" dirty="0" smtClean="0"/>
              <a:t>(IDEB) e/ou outros indicadores, que o </a:t>
            </a:r>
            <a:r>
              <a:rPr lang="pt-BR" dirty="0" smtClean="0"/>
              <a:t>complementem ou </a:t>
            </a:r>
            <a:r>
              <a:rPr lang="pt-BR" dirty="0" smtClean="0"/>
              <a:t>substituam.</a:t>
            </a:r>
            <a:endParaRPr lang="pt-BR" dirty="0"/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643702" y="5786454"/>
            <a:ext cx="2500298" cy="107154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INFORMAÇÕES (situação de conhecimentos e saberes específicos)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De acordo com os PCNs (1998), os professores</a:t>
            </a:r>
          </a:p>
          <a:p>
            <a:r>
              <a:rPr lang="pt-BR" dirty="0" smtClean="0"/>
              <a:t>devem incentivar os alunos a observar os fenômenos,</a:t>
            </a:r>
          </a:p>
          <a:p>
            <a:r>
              <a:rPr lang="pt-BR" dirty="0" smtClean="0"/>
              <a:t>conjeturar hipóteses, fazer levantamento</a:t>
            </a:r>
          </a:p>
          <a:p>
            <a:r>
              <a:rPr lang="pt-BR" dirty="0" smtClean="0"/>
              <a:t>de dados, tratá-los e analisá-los do ponto de vista</a:t>
            </a:r>
          </a:p>
          <a:p>
            <a:r>
              <a:rPr lang="pt-BR" dirty="0" smtClean="0"/>
              <a:t>da investigação científica. Também incentiva a</a:t>
            </a:r>
          </a:p>
          <a:p>
            <a:r>
              <a:rPr lang="pt-BR" dirty="0" smtClean="0"/>
              <a:t>leitura e a interpretação de gráficos, de tabelas e</a:t>
            </a:r>
          </a:p>
          <a:p>
            <a:r>
              <a:rPr lang="pt-BR" dirty="0" smtClean="0"/>
              <a:t>de medidas publicadas pelos diversos meios de</a:t>
            </a:r>
          </a:p>
          <a:p>
            <a:r>
              <a:rPr lang="pt-BR" dirty="0" smtClean="0"/>
              <a:t>comunicação, a fim de que o aluno saiba posicionar-</a:t>
            </a:r>
          </a:p>
          <a:p>
            <a:r>
              <a:rPr lang="pt-BR" dirty="0" smtClean="0"/>
              <a:t>se de forma crítica diante dessas informações.</a:t>
            </a:r>
            <a:endParaRPr lang="pt-BR" dirty="0"/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643702" y="5786454"/>
            <a:ext cx="2500298" cy="107154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Professor Pércio</a:t>
            </a:r>
          </a:p>
          <a:p>
            <a:r>
              <a:rPr lang="pt-BR" dirty="0" smtClean="0">
                <a:hlinkClick r:id="rId2"/>
              </a:rPr>
              <a:t>profpercio@gmail.com</a:t>
            </a:r>
            <a:endParaRPr lang="pt-BR" dirty="0" smtClean="0"/>
          </a:p>
          <a:p>
            <a:r>
              <a:rPr lang="pt-BR" dirty="0" smtClean="0"/>
              <a:t>Contato (48) 99909-6066</a:t>
            </a:r>
          </a:p>
          <a:p>
            <a:endParaRPr lang="pt-BR" dirty="0"/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286512" y="5500702"/>
            <a:ext cx="2857488" cy="13572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 15.09.2017 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CONSIDERAÇÕES INICIAIS </a:t>
            </a:r>
          </a:p>
          <a:p>
            <a:r>
              <a:rPr lang="pt-BR" dirty="0" smtClean="0"/>
              <a:t>EXPOSIÇÃO DOS CONTEÚDOS</a:t>
            </a:r>
          </a:p>
          <a:p>
            <a:r>
              <a:rPr lang="pt-BR" dirty="0" smtClean="0"/>
              <a:t>INTERVALO</a:t>
            </a:r>
          </a:p>
          <a:p>
            <a:r>
              <a:rPr lang="pt-BR" dirty="0" smtClean="0"/>
              <a:t>ATIVIDADES DE ESTUDO I</a:t>
            </a:r>
            <a:endParaRPr lang="pt-BR" dirty="0"/>
          </a:p>
        </p:txBody>
      </p:sp>
      <p:pic>
        <p:nvPicPr>
          <p:cNvPr id="6" name="Espaço Reservado para Conteúd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072066" y="4572008"/>
            <a:ext cx="3557083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/>
              <a:t>A diferença entre Proposta Curricular Estadual</a:t>
            </a:r>
            <a:br>
              <a:rPr lang="pt-BR" sz="3200" b="1" dirty="0"/>
            </a:br>
            <a:r>
              <a:rPr lang="pt-BR" sz="3200" b="1" dirty="0"/>
              <a:t>e as Diretrizes Curriculares Nacionais 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 smtClean="0"/>
          </a:p>
          <a:p>
            <a:endParaRPr lang="pt-BR" b="1" dirty="0"/>
          </a:p>
          <a:p>
            <a:r>
              <a:rPr lang="pt-BR" b="1" dirty="0" smtClean="0"/>
              <a:t>A </a:t>
            </a:r>
            <a:r>
              <a:rPr lang="pt-BR" b="1" dirty="0"/>
              <a:t>primeira organiza e </a:t>
            </a:r>
            <a:r>
              <a:rPr lang="pt-BR" b="1" dirty="0" smtClean="0"/>
              <a:t>identifica uma </a:t>
            </a:r>
            <a:r>
              <a:rPr lang="pt-BR" b="1" dirty="0"/>
              <a:t>rede de ensino </a:t>
            </a:r>
            <a:r>
              <a:rPr lang="pt-BR" b="1" dirty="0">
                <a:solidFill>
                  <a:srgbClr val="FF0000"/>
                </a:solidFill>
              </a:rPr>
              <a:t>sem se constituir </a:t>
            </a:r>
            <a:r>
              <a:rPr lang="pt-BR" b="1" dirty="0" smtClean="0">
                <a:solidFill>
                  <a:srgbClr val="FF0000"/>
                </a:solidFill>
              </a:rPr>
              <a:t>em legislação </a:t>
            </a:r>
            <a:r>
              <a:rPr lang="pt-BR" b="1" dirty="0"/>
              <a:t>e a segunda organiza a </a:t>
            </a:r>
            <a:r>
              <a:rPr lang="pt-BR" b="1" dirty="0" smtClean="0"/>
              <a:t>educação escolar </a:t>
            </a:r>
            <a:r>
              <a:rPr lang="pt-BR" b="1" dirty="0"/>
              <a:t>tendo </a:t>
            </a:r>
            <a:r>
              <a:rPr lang="pt-BR" b="1" dirty="0">
                <a:solidFill>
                  <a:srgbClr val="FF0000"/>
                </a:solidFill>
              </a:rPr>
              <a:t>força de </a:t>
            </a:r>
            <a:r>
              <a:rPr lang="pt-BR" b="1" dirty="0" smtClean="0">
                <a:solidFill>
                  <a:srgbClr val="FF0000"/>
                </a:solidFill>
              </a:rPr>
              <a:t>lei</a:t>
            </a:r>
            <a:r>
              <a:rPr lang="pt-BR" b="1" dirty="0"/>
              <a:t>.</a:t>
            </a:r>
          </a:p>
        </p:txBody>
      </p:sp>
      <p:pic>
        <p:nvPicPr>
          <p:cNvPr id="6" name="Espaço Reservado para Conteúd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500694" y="4929198"/>
            <a:ext cx="3643306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DCN &gt; CONCEITOS CIENTÍFICOS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</a:t>
            </a:r>
            <a:r>
              <a:rPr lang="pt-BR" b="1" dirty="0" smtClean="0"/>
              <a:t>ELEMENTOS ESSENCIAIS</a:t>
            </a:r>
            <a:r>
              <a:rPr lang="pt-BR" dirty="0" smtClean="0"/>
              <a:t>: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Situações de educação sistematizada, mediação</a:t>
            </a:r>
            <a:r>
              <a:rPr lang="pt-BR" dirty="0" smtClean="0"/>
              <a:t>, uso </a:t>
            </a:r>
            <a:r>
              <a:rPr lang="pt-BR" dirty="0" smtClean="0"/>
              <a:t>de pauta interacional específica</a:t>
            </a:r>
            <a:r>
              <a:rPr lang="pt-BR" dirty="0" smtClean="0"/>
              <a:t>, pensamento </a:t>
            </a:r>
            <a:r>
              <a:rPr lang="pt-BR" dirty="0" smtClean="0"/>
              <a:t>que parte do abstrato para o </a:t>
            </a:r>
            <a:r>
              <a:rPr lang="pt-BR" dirty="0" smtClean="0"/>
              <a:t>concreto.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286000" y="-35665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smtClean="0"/>
              <a:t>________</a:t>
            </a:r>
            <a:endParaRPr lang="pt-BR" dirty="0"/>
          </a:p>
        </p:txBody>
      </p:sp>
      <p:pic>
        <p:nvPicPr>
          <p:cNvPr id="5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500694" y="4929198"/>
            <a:ext cx="3643306" cy="192880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DCN &gt; São </a:t>
            </a:r>
            <a:r>
              <a:rPr lang="pt-BR" dirty="0" smtClean="0"/>
              <a:t>competências exigidas ao professor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Organizar </a:t>
            </a:r>
            <a:r>
              <a:rPr lang="pt-BR" b="1" dirty="0" smtClean="0"/>
              <a:t>e dirigir situações de </a:t>
            </a:r>
            <a:r>
              <a:rPr lang="pt-BR" b="1" dirty="0" smtClean="0"/>
              <a:t>aprendizagem</a:t>
            </a:r>
            <a:r>
              <a:rPr lang="pt-BR" b="1" dirty="0" smtClean="0"/>
              <a:t>.</a:t>
            </a:r>
          </a:p>
          <a:p>
            <a:r>
              <a:rPr lang="pt-BR" b="1" dirty="0" smtClean="0"/>
              <a:t>Administrar </a:t>
            </a:r>
            <a:r>
              <a:rPr lang="pt-BR" b="1" dirty="0" smtClean="0"/>
              <a:t>a progressão das aprendizagens.</a:t>
            </a:r>
          </a:p>
          <a:p>
            <a:r>
              <a:rPr lang="pt-BR" b="1" dirty="0" smtClean="0"/>
              <a:t>Acolher </a:t>
            </a:r>
            <a:r>
              <a:rPr lang="pt-BR" b="1" dirty="0" smtClean="0"/>
              <a:t>a diversidade.</a:t>
            </a:r>
          </a:p>
          <a:p>
            <a:r>
              <a:rPr lang="pt-BR" b="1" dirty="0" smtClean="0"/>
              <a:t>Administrar </a:t>
            </a:r>
            <a:r>
              <a:rPr lang="pt-BR" b="1" dirty="0" smtClean="0"/>
              <a:t>sua própria formação </a:t>
            </a:r>
            <a:r>
              <a:rPr lang="pt-BR" b="1" dirty="0" smtClean="0"/>
              <a:t>continuada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Inculcar </a:t>
            </a:r>
            <a:r>
              <a:rPr lang="pt-BR" b="1" dirty="0" smtClean="0">
                <a:solidFill>
                  <a:srgbClr val="FF0000"/>
                </a:solidFill>
              </a:rPr>
              <a:t>a ideologia dominante nos alunos.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O que vocês acham?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500694" y="4929198"/>
            <a:ext cx="3643306" cy="19288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57364"/>
          </a:xfrm>
        </p:spPr>
        <p:txBody>
          <a:bodyPr>
            <a:noAutofit/>
          </a:bodyPr>
          <a:lstStyle/>
          <a:p>
            <a:r>
              <a:rPr lang="pt-BR" sz="2800" b="1" dirty="0" smtClean="0"/>
              <a:t>O Artigo 26 da vigente Lei de Diretrizes e Bases da Educação Nacional – LDB nº 9.394, 20 de dezembro</a:t>
            </a:r>
            <a:br>
              <a:rPr lang="pt-BR" sz="2800" b="1" dirty="0" smtClean="0"/>
            </a:br>
            <a:r>
              <a:rPr lang="pt-BR" sz="2800" b="1" dirty="0" smtClean="0"/>
              <a:t>de 1996, diz que: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i="1" dirty="0" smtClean="0"/>
              <a:t>“</a:t>
            </a:r>
            <a:r>
              <a:rPr lang="pt-BR" b="1" i="1" dirty="0" smtClean="0"/>
              <a:t>Os currículos do ensino fundamental e médio devem ter uma base nacional comum, a ser complementada,</a:t>
            </a:r>
            <a:br>
              <a:rPr lang="pt-BR" b="1" i="1" dirty="0" smtClean="0"/>
            </a:br>
            <a:r>
              <a:rPr lang="pt-BR" b="1" i="1" dirty="0" smtClean="0"/>
              <a:t>em cada sistema de ensino e estabelecimento escolar, por uma parte diversificada, exigida pelas características</a:t>
            </a:r>
            <a:br>
              <a:rPr lang="pt-BR" b="1" i="1" dirty="0" smtClean="0"/>
            </a:br>
            <a:r>
              <a:rPr lang="pt-BR" b="1" i="1" dirty="0" smtClean="0"/>
              <a:t>regionais e locais da sociedade, da cultura, da economia e da clientela”.</a:t>
            </a:r>
            <a:endParaRPr lang="pt-BR" dirty="0"/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715008" y="5072074"/>
            <a:ext cx="3428992" cy="178592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pt-BR" dirty="0" smtClean="0"/>
              <a:t>O que compete a escola?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00109"/>
            <a:ext cx="8229600" cy="4643470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Substituir </a:t>
            </a:r>
            <a:r>
              <a:rPr lang="pt-BR" sz="2400" b="1" dirty="0" smtClean="0">
                <a:solidFill>
                  <a:srgbClr val="FF0000"/>
                </a:solidFill>
              </a:rPr>
              <a:t>conteúdos e/ou disciplinas pouco valorizadas da base comum por outras que </a:t>
            </a:r>
            <a:r>
              <a:rPr lang="pt-BR" sz="2400" b="1" dirty="0" smtClean="0">
                <a:solidFill>
                  <a:srgbClr val="FF0000"/>
                </a:solidFill>
              </a:rPr>
              <a:t>trat</a:t>
            </a:r>
            <a:r>
              <a:rPr lang="pt-BR" sz="2400" b="1" dirty="0" smtClean="0">
                <a:solidFill>
                  <a:srgbClr val="FF0000"/>
                </a:solidFill>
              </a:rPr>
              <a:t>e</a:t>
            </a:r>
            <a:r>
              <a:rPr lang="pt-BR" sz="2400" b="1" dirty="0" smtClean="0">
                <a:solidFill>
                  <a:srgbClr val="FF0000"/>
                </a:solidFill>
              </a:rPr>
              <a:t>m </a:t>
            </a:r>
            <a:r>
              <a:rPr lang="pt-BR" sz="2400" b="1" dirty="0" smtClean="0">
                <a:solidFill>
                  <a:srgbClr val="FF0000"/>
                </a:solidFill>
              </a:rPr>
              <a:t>das </a:t>
            </a:r>
            <a:r>
              <a:rPr lang="pt-BR" sz="2400" b="1" dirty="0" smtClean="0">
                <a:solidFill>
                  <a:srgbClr val="FF0000"/>
                </a:solidFill>
              </a:rPr>
              <a:t>temáticas polêmicas </a:t>
            </a:r>
            <a:r>
              <a:rPr lang="pt-BR" sz="2400" b="1" dirty="0" smtClean="0">
                <a:solidFill>
                  <a:srgbClr val="FF0000"/>
                </a:solidFill>
              </a:rPr>
              <a:t>da </a:t>
            </a:r>
            <a:r>
              <a:rPr lang="pt-BR" sz="2400" b="1" dirty="0" smtClean="0">
                <a:solidFill>
                  <a:srgbClr val="FF0000"/>
                </a:solidFill>
              </a:rPr>
              <a:t>atualidade;</a:t>
            </a:r>
          </a:p>
          <a:p>
            <a:r>
              <a:rPr lang="pt-BR" sz="2400" dirty="0" smtClean="0"/>
              <a:t>A escola não só pode como deve realizar grupos de professores, especialista e estudantes para </a:t>
            </a:r>
            <a:r>
              <a:rPr lang="pt-BR" sz="2400" dirty="0" smtClean="0"/>
              <a:t>realizarem pesquisas </a:t>
            </a:r>
            <a:r>
              <a:rPr lang="pt-BR" sz="2400" dirty="0" smtClean="0"/>
              <a:t>e produzirem materiais pedagógicos para serem trabalhados em diversas turmas. A inclusão </a:t>
            </a:r>
            <a:r>
              <a:rPr lang="pt-BR" sz="2400" dirty="0" smtClean="0"/>
              <a:t>de estudantes </a:t>
            </a:r>
            <a:r>
              <a:rPr lang="pt-BR" sz="2400" dirty="0" smtClean="0"/>
              <a:t>nestes trabalhos permite apreender o que é mais motivador, a linguagem mais eficaz, entre </a:t>
            </a:r>
            <a:r>
              <a:rPr lang="pt-BR" sz="2400" dirty="0" smtClean="0"/>
              <a:t>outras tantas </a:t>
            </a:r>
            <a:r>
              <a:rPr lang="pt-BR" sz="2400" dirty="0" smtClean="0"/>
              <a:t>possibilidades, sem abrir mão da perspectiva científica e dos objetivos desejados.</a:t>
            </a:r>
            <a:endParaRPr lang="pt-BR" sz="2400" b="1" dirty="0" smtClean="0">
              <a:solidFill>
                <a:srgbClr val="FF0000"/>
              </a:solidFill>
            </a:endParaRPr>
          </a:p>
          <a:p>
            <a:endParaRPr lang="pt-BR" sz="2400" b="1" dirty="0">
              <a:solidFill>
                <a:srgbClr val="FF0000"/>
              </a:solidFill>
            </a:endParaRPr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786446" y="5214950"/>
            <a:ext cx="3357554" cy="1643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pt-BR" dirty="0" smtClean="0"/>
              <a:t>LDB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pt-BR" dirty="0" smtClean="0"/>
              <a:t>A </a:t>
            </a:r>
            <a:r>
              <a:rPr lang="pt-BR" dirty="0" smtClean="0"/>
              <a:t>Lei de Diretrizes e Bases da Educação Brasileira (Lei 9.394, de 20/12/ 1996) em seu artigo 32 (</a:t>
            </a:r>
            <a:r>
              <a:rPr lang="pt-BR" dirty="0" smtClean="0"/>
              <a:t>redação dada </a:t>
            </a:r>
            <a:r>
              <a:rPr lang="pt-BR" dirty="0" smtClean="0"/>
              <a:t>pela Lei nº 11.274, de 2006) determina que o ensino fundamental obrigatório, com duração de 9 (nove</a:t>
            </a:r>
            <a:r>
              <a:rPr lang="pt-BR" dirty="0" smtClean="0"/>
              <a:t>) anos</a:t>
            </a:r>
            <a:r>
              <a:rPr lang="pt-BR" dirty="0" smtClean="0"/>
              <a:t>, gratuito na escola pública, iniciando-se aos 6 (seis) anos de idade, terá por objetivo a formação </a:t>
            </a:r>
            <a:r>
              <a:rPr lang="pt-BR" dirty="0" smtClean="0"/>
              <a:t>básica do </a:t>
            </a:r>
            <a:r>
              <a:rPr lang="pt-BR" dirty="0" smtClean="0"/>
              <a:t>cidadão </a:t>
            </a:r>
            <a:r>
              <a:rPr lang="pt-BR" dirty="0" smtClean="0"/>
              <a:t>mediante...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938194"/>
            <a:ext cx="8229600" cy="5340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715008" y="5286388"/>
            <a:ext cx="3428992" cy="157161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pt-BR" dirty="0" smtClean="0"/>
              <a:t>LDB x PCN = PME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O</a:t>
            </a:r>
            <a:r>
              <a:rPr lang="pt-BR" dirty="0" smtClean="0"/>
              <a:t> </a:t>
            </a:r>
            <a:r>
              <a:rPr lang="pt-BR" dirty="0" smtClean="0"/>
              <a:t>desenvolvimento da capacidade de aprender, tendo como meios básicos o pleno domínio da leitura</a:t>
            </a:r>
            <a:r>
              <a:rPr lang="pt-BR" dirty="0" smtClean="0"/>
              <a:t>, da </a:t>
            </a:r>
            <a:r>
              <a:rPr lang="pt-BR" dirty="0" smtClean="0"/>
              <a:t>escrita e do cálculo.</a:t>
            </a:r>
          </a:p>
          <a:p>
            <a:r>
              <a:rPr lang="pt-BR" b="1" dirty="0" smtClean="0"/>
              <a:t>A </a:t>
            </a:r>
            <a:r>
              <a:rPr lang="pt-BR" b="1" dirty="0" smtClean="0"/>
              <a:t>compreensão do ambiente natural e social, do sistema político, da tecnologia, das artes e dos </a:t>
            </a:r>
            <a:r>
              <a:rPr lang="pt-BR" b="1" dirty="0" smtClean="0"/>
              <a:t>valores </a:t>
            </a:r>
            <a:r>
              <a:rPr lang="pt-BR" dirty="0" smtClean="0"/>
              <a:t>em </a:t>
            </a:r>
            <a:r>
              <a:rPr lang="pt-BR" dirty="0" smtClean="0"/>
              <a:t>que se fundamenta a sociedade.</a:t>
            </a:r>
          </a:p>
          <a:p>
            <a:r>
              <a:rPr lang="pt-BR" b="1" dirty="0" smtClean="0"/>
              <a:t>O </a:t>
            </a:r>
            <a:r>
              <a:rPr lang="pt-BR" b="1" dirty="0" smtClean="0"/>
              <a:t>desenvolvimento da capacidade de aprendizagem, tendo em vista a aquisição de conhecimentos e</a:t>
            </a:r>
          </a:p>
          <a:p>
            <a:r>
              <a:rPr lang="pt-BR" dirty="0" smtClean="0"/>
              <a:t>habilidades e a formação de atitudes e valores.</a:t>
            </a:r>
          </a:p>
          <a:p>
            <a:r>
              <a:rPr lang="pt-BR" b="1" dirty="0" smtClean="0"/>
              <a:t>O </a:t>
            </a:r>
            <a:r>
              <a:rPr lang="pt-BR" b="1" dirty="0" smtClean="0"/>
              <a:t>fortalecimento dos vínculos de família, dos laços de solidariedade humana e de tolerância recíproca</a:t>
            </a:r>
          </a:p>
          <a:p>
            <a:r>
              <a:rPr lang="pt-BR" dirty="0" smtClean="0"/>
              <a:t>em que se assenta a vida social.</a:t>
            </a:r>
            <a:endParaRPr lang="pt-BR" dirty="0"/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715008" y="5286388"/>
            <a:ext cx="3428992" cy="15716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1128</Words>
  <Application>Microsoft Office PowerPoint</Application>
  <PresentationFormat>Apresentação na tela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  Lei de Diretrizes e Bases da Educação (parte 2) Sistema Nacional de Ensino LDB e Educação Básica Diretrizes Curriculares Nacionais </vt:lpstr>
      <vt:lpstr>AGENDA 15.09.2017 </vt:lpstr>
      <vt:lpstr>A diferença entre Proposta Curricular Estadual e as Diretrizes Curriculares Nacionais </vt:lpstr>
      <vt:lpstr>DCN &gt; CONCEITOS CIENTÍFICOS </vt:lpstr>
      <vt:lpstr>DCN &gt; São competências exigidas ao professor</vt:lpstr>
      <vt:lpstr>O Artigo 26 da vigente Lei de Diretrizes e Bases da Educação Nacional – LDB nº 9.394, 20 de dezembro de 1996, diz que:</vt:lpstr>
      <vt:lpstr>O que compete a escola?</vt:lpstr>
      <vt:lpstr>LDB</vt:lpstr>
      <vt:lpstr>LDB x PCN = PME</vt:lpstr>
      <vt:lpstr>A Resolução CNE/CEB Nº 4/2010 define Diretrizes Curriculares Nacionais Gerais para a Educação Básica. Em seu artigo 14 § 1º determina que integram a base nacional comum nacional</vt:lpstr>
      <vt:lpstr>Lei de Diretrizes e Bases da Educação Brasileira (Lei 9.394, de 20 de dezembro de 1996) em seu artigo 24, inciso V, afirma que a verificação do rendimento escolar observará os seguintes critérios</vt:lpstr>
      <vt:lpstr>DCN ? DIVERSIDADE?</vt:lpstr>
      <vt:lpstr>DCN – PRINCÍPIOS FUNDAMENTAIS</vt:lpstr>
      <vt:lpstr>Pela Proposta Curricular de SC, é possível afirmar que a natureza do trabalho é pedagógica quando a ação educativa é concretizada por:</vt:lpstr>
      <vt:lpstr>AÇÕES DESENVOLVIDAS PELOS PROFESSORES, SEGUNDO PCN</vt:lpstr>
      <vt:lpstr>Resolução CNE/CEB nº 4/2010</vt:lpstr>
      <vt:lpstr>INFORMAÇÕES (situação de conhecimentos e saberes específicos) 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de Diretrizes e Bases da Educação (parte 2) Sistema Nacional de Ensino LDB e Educação Básica Diretrizes Curriculares Nacionais</dc:title>
  <dc:creator>Pércio</dc:creator>
  <cp:lastModifiedBy>Pércio</cp:lastModifiedBy>
  <cp:revision>12</cp:revision>
  <dcterms:created xsi:type="dcterms:W3CDTF">2017-09-15T02:38:19Z</dcterms:created>
  <dcterms:modified xsi:type="dcterms:W3CDTF">2017-09-15T04:16:20Z</dcterms:modified>
</cp:coreProperties>
</file>