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7" r:id="rId3"/>
  </p:sldMasterIdLst>
  <p:notesMasterIdLst>
    <p:notesMasterId r:id="rId84"/>
  </p:notesMasterIdLst>
  <p:sldIdLst>
    <p:sldId id="317" r:id="rId4"/>
    <p:sldId id="316" r:id="rId5"/>
    <p:sldId id="384" r:id="rId6"/>
    <p:sldId id="259" r:id="rId7"/>
    <p:sldId id="261" r:id="rId8"/>
    <p:sldId id="285" r:id="rId9"/>
    <p:sldId id="312" r:id="rId10"/>
    <p:sldId id="318" r:id="rId11"/>
    <p:sldId id="266" r:id="rId12"/>
    <p:sldId id="267" r:id="rId13"/>
    <p:sldId id="286" r:id="rId14"/>
    <p:sldId id="327" r:id="rId15"/>
    <p:sldId id="322" r:id="rId16"/>
    <p:sldId id="319" r:id="rId17"/>
    <p:sldId id="287" r:id="rId18"/>
    <p:sldId id="320" r:id="rId19"/>
    <p:sldId id="269" r:id="rId20"/>
    <p:sldId id="291" r:id="rId21"/>
    <p:sldId id="270" r:id="rId22"/>
    <p:sldId id="292" r:id="rId23"/>
    <p:sldId id="324" r:id="rId24"/>
    <p:sldId id="379" r:id="rId25"/>
    <p:sldId id="380" r:id="rId26"/>
    <p:sldId id="381" r:id="rId27"/>
    <p:sldId id="382" r:id="rId28"/>
    <p:sldId id="383" r:id="rId29"/>
    <p:sldId id="321" r:id="rId30"/>
    <p:sldId id="281" r:id="rId31"/>
    <p:sldId id="299" r:id="rId32"/>
    <p:sldId id="304" r:id="rId33"/>
    <p:sldId id="302" r:id="rId34"/>
    <p:sldId id="303" r:id="rId35"/>
    <p:sldId id="306" r:id="rId36"/>
    <p:sldId id="307" r:id="rId37"/>
    <p:sldId id="308" r:id="rId38"/>
    <p:sldId id="309" r:id="rId39"/>
    <p:sldId id="369" r:id="rId40"/>
    <p:sldId id="370" r:id="rId41"/>
    <p:sldId id="371" r:id="rId42"/>
    <p:sldId id="372" r:id="rId43"/>
    <p:sldId id="373" r:id="rId44"/>
    <p:sldId id="374" r:id="rId45"/>
    <p:sldId id="375" r:id="rId46"/>
    <p:sldId id="377" r:id="rId47"/>
    <p:sldId id="328" r:id="rId48"/>
    <p:sldId id="351" r:id="rId49"/>
    <p:sldId id="329" r:id="rId50"/>
    <p:sldId id="350" r:id="rId51"/>
    <p:sldId id="360" r:id="rId52"/>
    <p:sldId id="361" r:id="rId53"/>
    <p:sldId id="358" r:id="rId54"/>
    <p:sldId id="359" r:id="rId55"/>
    <p:sldId id="385" r:id="rId56"/>
    <p:sldId id="365" r:id="rId57"/>
    <p:sldId id="386" r:id="rId58"/>
    <p:sldId id="387" r:id="rId59"/>
    <p:sldId id="362" r:id="rId60"/>
    <p:sldId id="363" r:id="rId61"/>
    <p:sldId id="367" r:id="rId62"/>
    <p:sldId id="368" r:id="rId63"/>
    <p:sldId id="330" r:id="rId64"/>
    <p:sldId id="331" r:id="rId65"/>
    <p:sldId id="332" r:id="rId66"/>
    <p:sldId id="333" r:id="rId67"/>
    <p:sldId id="336" r:id="rId68"/>
    <p:sldId id="337" r:id="rId69"/>
    <p:sldId id="338" r:id="rId70"/>
    <p:sldId id="339" r:id="rId71"/>
    <p:sldId id="340" r:id="rId72"/>
    <p:sldId id="334" r:id="rId73"/>
    <p:sldId id="341" r:id="rId74"/>
    <p:sldId id="342" r:id="rId75"/>
    <p:sldId id="343" r:id="rId76"/>
    <p:sldId id="344" r:id="rId77"/>
    <p:sldId id="345" r:id="rId78"/>
    <p:sldId id="346" r:id="rId79"/>
    <p:sldId id="347" r:id="rId80"/>
    <p:sldId id="348" r:id="rId81"/>
    <p:sldId id="352" r:id="rId82"/>
    <p:sldId id="349" r:id="rId8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256" autoAdjust="0"/>
  </p:normalViewPr>
  <p:slideViewPr>
    <p:cSldViewPr>
      <p:cViewPr>
        <p:scale>
          <a:sx n="90" d="100"/>
          <a:sy n="90" d="100"/>
        </p:scale>
        <p:origin x="-600" y="-21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72817-D595-47C9-8E89-3EC2F24D0C9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F708D4F6-57B6-4CDD-A84C-9944C88A159A}">
      <dgm:prSet phldrT="[Texto]" custT="1"/>
      <dgm:spPr/>
      <dgm:t>
        <a:bodyPr/>
        <a:lstStyle/>
        <a:p>
          <a:r>
            <a:rPr lang="pt-BR" sz="2400" dirty="0" smtClean="0"/>
            <a:t>CAMPOS INTERATIVOS </a:t>
          </a:r>
          <a:endParaRPr lang="pt-BR" sz="2400" dirty="0"/>
        </a:p>
      </dgm:t>
    </dgm:pt>
    <dgm:pt modelId="{3C3E8241-1ADC-419C-BA68-C372A790E2E2}" type="parTrans" cxnId="{E9952CA0-2348-4EF8-9457-5FBC6A88AC92}">
      <dgm:prSet/>
      <dgm:spPr/>
      <dgm:t>
        <a:bodyPr/>
        <a:lstStyle/>
        <a:p>
          <a:endParaRPr lang="pt-BR"/>
        </a:p>
      </dgm:t>
    </dgm:pt>
    <dgm:pt modelId="{3BAF3B51-246A-4694-8A57-41125113CDE9}" type="sibTrans" cxnId="{E9952CA0-2348-4EF8-9457-5FBC6A88AC92}">
      <dgm:prSet/>
      <dgm:spPr/>
      <dgm:t>
        <a:bodyPr/>
        <a:lstStyle/>
        <a:p>
          <a:endParaRPr lang="pt-BR"/>
        </a:p>
      </dgm:t>
    </dgm:pt>
    <dgm:pt modelId="{3D88C9C7-A451-4D61-BED8-F5E79C57ECC4}">
      <dgm:prSet phldrT="[Texto]"/>
      <dgm:spPr/>
      <dgm:t>
        <a:bodyPr/>
        <a:lstStyle/>
        <a:p>
          <a:r>
            <a:rPr lang="pt-BR" dirty="0" smtClean="0"/>
            <a:t>Nos quais o sujeito age: na escola, ocorre a relação professor-aluno, professores-pais, aluno-aluno. Os cenários são: o ambiente físico que envolve as pessoas e seus papéis, as relações afetivas e de poder, as funções e as rotinas.</a:t>
          </a:r>
          <a:endParaRPr lang="pt-BR" dirty="0"/>
        </a:p>
      </dgm:t>
    </dgm:pt>
    <dgm:pt modelId="{5C4BBA12-5270-4C4C-B1BD-5CA7CF1DC703}" type="parTrans" cxnId="{5C98C99C-5A89-4159-9FE8-4D5F5BEAB7EE}">
      <dgm:prSet/>
      <dgm:spPr/>
      <dgm:t>
        <a:bodyPr/>
        <a:lstStyle/>
        <a:p>
          <a:endParaRPr lang="pt-BR"/>
        </a:p>
      </dgm:t>
    </dgm:pt>
    <dgm:pt modelId="{D2F237D6-6433-4EB9-BF95-D03BEA02F724}" type="sibTrans" cxnId="{5C98C99C-5A89-4159-9FE8-4D5F5BEAB7EE}">
      <dgm:prSet/>
      <dgm:spPr/>
      <dgm:t>
        <a:bodyPr/>
        <a:lstStyle/>
        <a:p>
          <a:endParaRPr lang="pt-BR"/>
        </a:p>
      </dgm:t>
    </dgm:pt>
    <dgm:pt modelId="{9BC69FB8-D081-4F78-B6F9-13B4A4F66E7B}">
      <dgm:prSet phldrT="[Texto]" custT="1"/>
      <dgm:spPr/>
      <dgm:t>
        <a:bodyPr/>
        <a:lstStyle/>
        <a:p>
          <a:r>
            <a:rPr lang="pt-BR" sz="2400" dirty="0" smtClean="0"/>
            <a:t>COMPONENTES INDIVIDUAIS </a:t>
          </a:r>
          <a:endParaRPr lang="pt-BR" sz="2400" dirty="0"/>
        </a:p>
      </dgm:t>
    </dgm:pt>
    <dgm:pt modelId="{D318543E-2686-4BB8-8A67-33CD7214CE64}" type="parTrans" cxnId="{B3FA54B8-CF28-4306-9D57-1CB17BAC2360}">
      <dgm:prSet/>
      <dgm:spPr/>
      <dgm:t>
        <a:bodyPr/>
        <a:lstStyle/>
        <a:p>
          <a:endParaRPr lang="pt-BR"/>
        </a:p>
      </dgm:t>
    </dgm:pt>
    <dgm:pt modelId="{AA534424-6B27-4D9D-8090-C39BEF92FBA6}" type="sibTrans" cxnId="{B3FA54B8-CF28-4306-9D57-1CB17BAC2360}">
      <dgm:prSet/>
      <dgm:spPr/>
      <dgm:t>
        <a:bodyPr/>
        <a:lstStyle/>
        <a:p>
          <a:endParaRPr lang="pt-BR"/>
        </a:p>
      </dgm:t>
    </dgm:pt>
    <dgm:pt modelId="{2FFD7D1C-B1A5-4D3D-BF67-80C302C923E6}">
      <dgm:prSet phldrT="[Texto]"/>
      <dgm:spPr/>
      <dgm:t>
        <a:bodyPr/>
        <a:lstStyle/>
        <a:p>
          <a:r>
            <a:rPr lang="pt-BR" dirty="0" smtClean="0"/>
            <a:t>Os quais se referem aos aspectos biopsicossociais dos envolvidos no processo: da criança, do professor e dos pais; </a:t>
          </a:r>
          <a:endParaRPr lang="pt-BR" dirty="0"/>
        </a:p>
      </dgm:t>
    </dgm:pt>
    <dgm:pt modelId="{ABF9E57D-80C4-4AB2-AFA1-C475EA59FC17}" type="parTrans" cxnId="{8687C1DE-DA0F-4609-B4D4-AC4DE49C805C}">
      <dgm:prSet/>
      <dgm:spPr/>
      <dgm:t>
        <a:bodyPr/>
        <a:lstStyle/>
        <a:p>
          <a:endParaRPr lang="pt-BR"/>
        </a:p>
      </dgm:t>
    </dgm:pt>
    <dgm:pt modelId="{3CF1492D-1282-4587-AC12-E285D082758A}" type="sibTrans" cxnId="{8687C1DE-DA0F-4609-B4D4-AC4DE49C805C}">
      <dgm:prSet/>
      <dgm:spPr/>
      <dgm:t>
        <a:bodyPr/>
        <a:lstStyle/>
        <a:p>
          <a:endParaRPr lang="pt-BR"/>
        </a:p>
      </dgm:t>
    </dgm:pt>
    <dgm:pt modelId="{F892F1E5-D85C-458B-A9E1-9F960869B90F}">
      <dgm:prSet phldrT="[Texto]" custT="1"/>
      <dgm:spPr/>
      <dgm:t>
        <a:bodyPr/>
        <a:lstStyle/>
        <a:p>
          <a:r>
            <a:rPr lang="pt-BR" sz="2400" dirty="0" smtClean="0"/>
            <a:t>TEMPO</a:t>
          </a:r>
          <a:endParaRPr lang="pt-BR" sz="2400" dirty="0"/>
        </a:p>
      </dgm:t>
    </dgm:pt>
    <dgm:pt modelId="{D3509DB8-B793-487E-A966-21188C9EE734}" type="parTrans" cxnId="{43BC9D22-A874-4D1A-9B8A-1A32171812B4}">
      <dgm:prSet/>
      <dgm:spPr/>
      <dgm:t>
        <a:bodyPr/>
        <a:lstStyle/>
        <a:p>
          <a:endParaRPr lang="pt-BR"/>
        </a:p>
      </dgm:t>
    </dgm:pt>
    <dgm:pt modelId="{4B9B819D-349A-4B09-A047-8F1789E59FD1}" type="sibTrans" cxnId="{43BC9D22-A874-4D1A-9B8A-1A32171812B4}">
      <dgm:prSet/>
      <dgm:spPr/>
      <dgm:t>
        <a:bodyPr/>
        <a:lstStyle/>
        <a:p>
          <a:endParaRPr lang="pt-BR"/>
        </a:p>
      </dgm:t>
    </dgm:pt>
    <dgm:pt modelId="{5770C8AF-C427-4323-8AC5-480DC5622EB2}">
      <dgm:prSet phldrT="[Texto]"/>
      <dgm:spPr/>
      <dgm:t>
        <a:bodyPr/>
        <a:lstStyle/>
        <a:p>
          <a:r>
            <a:rPr lang="pt-BR" dirty="0" smtClean="0"/>
            <a:t>Envolvido no processo de desenvolvimento de cada pessoa: o tempo vivido, o presente e o tempo prospectivo.</a:t>
          </a:r>
          <a:endParaRPr lang="pt-BR" dirty="0"/>
        </a:p>
      </dgm:t>
    </dgm:pt>
    <dgm:pt modelId="{30BCC8B2-F6A7-423C-9A19-53F0B3DCCAF6}" type="parTrans" cxnId="{C2DBCE26-C514-44C9-9EDF-705CD9BB362E}">
      <dgm:prSet/>
      <dgm:spPr/>
      <dgm:t>
        <a:bodyPr/>
        <a:lstStyle/>
        <a:p>
          <a:endParaRPr lang="pt-BR"/>
        </a:p>
      </dgm:t>
    </dgm:pt>
    <dgm:pt modelId="{B458926F-60F7-40A8-88C6-6496829FF3B7}" type="sibTrans" cxnId="{C2DBCE26-C514-44C9-9EDF-705CD9BB362E}">
      <dgm:prSet/>
      <dgm:spPr/>
      <dgm:t>
        <a:bodyPr/>
        <a:lstStyle/>
        <a:p>
          <a:endParaRPr lang="pt-BR"/>
        </a:p>
      </dgm:t>
    </dgm:pt>
    <dgm:pt modelId="{9C2FF27A-A7E8-4A45-96BC-98DD76F02146}" type="pres">
      <dgm:prSet presAssocID="{DB472817-D595-47C9-8E89-3EC2F24D0C93}" presName="Name0" presStyleCnt="0">
        <dgm:presLayoutVars>
          <dgm:dir/>
          <dgm:animLvl val="lvl"/>
          <dgm:resizeHandles val="exact"/>
        </dgm:presLayoutVars>
      </dgm:prSet>
      <dgm:spPr/>
      <dgm:t>
        <a:bodyPr/>
        <a:lstStyle/>
        <a:p>
          <a:endParaRPr lang="pt-BR"/>
        </a:p>
      </dgm:t>
    </dgm:pt>
    <dgm:pt modelId="{7F62701B-8EBB-40F8-895B-DE9057DE2141}" type="pres">
      <dgm:prSet presAssocID="{F708D4F6-57B6-4CDD-A84C-9944C88A159A}" presName="linNode" presStyleCnt="0"/>
      <dgm:spPr/>
    </dgm:pt>
    <dgm:pt modelId="{F0BE127F-499E-4DBB-9EC4-D3C4EB92E7C5}" type="pres">
      <dgm:prSet presAssocID="{F708D4F6-57B6-4CDD-A84C-9944C88A159A}" presName="parentText" presStyleLbl="node1" presStyleIdx="0" presStyleCnt="3">
        <dgm:presLayoutVars>
          <dgm:chMax val="1"/>
          <dgm:bulletEnabled val="1"/>
        </dgm:presLayoutVars>
      </dgm:prSet>
      <dgm:spPr/>
      <dgm:t>
        <a:bodyPr/>
        <a:lstStyle/>
        <a:p>
          <a:endParaRPr lang="pt-BR"/>
        </a:p>
      </dgm:t>
    </dgm:pt>
    <dgm:pt modelId="{88B86B60-3EED-42FE-B321-2296721F7B4B}" type="pres">
      <dgm:prSet presAssocID="{F708D4F6-57B6-4CDD-A84C-9944C88A159A}" presName="descendantText" presStyleLbl="alignAccFollowNode1" presStyleIdx="0" presStyleCnt="3">
        <dgm:presLayoutVars>
          <dgm:bulletEnabled val="1"/>
        </dgm:presLayoutVars>
      </dgm:prSet>
      <dgm:spPr/>
      <dgm:t>
        <a:bodyPr/>
        <a:lstStyle/>
        <a:p>
          <a:endParaRPr lang="pt-BR"/>
        </a:p>
      </dgm:t>
    </dgm:pt>
    <dgm:pt modelId="{8CE59D59-D5E5-42F4-BD1F-972652F41853}" type="pres">
      <dgm:prSet presAssocID="{3BAF3B51-246A-4694-8A57-41125113CDE9}" presName="sp" presStyleCnt="0"/>
      <dgm:spPr/>
    </dgm:pt>
    <dgm:pt modelId="{3314DB6F-770C-4E71-9EFA-14A63EE9DF6B}" type="pres">
      <dgm:prSet presAssocID="{9BC69FB8-D081-4F78-B6F9-13B4A4F66E7B}" presName="linNode" presStyleCnt="0"/>
      <dgm:spPr/>
    </dgm:pt>
    <dgm:pt modelId="{2172DF8F-D112-4565-96C8-1D72FAF8B579}" type="pres">
      <dgm:prSet presAssocID="{9BC69FB8-D081-4F78-B6F9-13B4A4F66E7B}" presName="parentText" presStyleLbl="node1" presStyleIdx="1" presStyleCnt="3">
        <dgm:presLayoutVars>
          <dgm:chMax val="1"/>
          <dgm:bulletEnabled val="1"/>
        </dgm:presLayoutVars>
      </dgm:prSet>
      <dgm:spPr/>
      <dgm:t>
        <a:bodyPr/>
        <a:lstStyle/>
        <a:p>
          <a:endParaRPr lang="pt-BR"/>
        </a:p>
      </dgm:t>
    </dgm:pt>
    <dgm:pt modelId="{45FD4B23-8353-4591-B7A3-7070C34D747D}" type="pres">
      <dgm:prSet presAssocID="{9BC69FB8-D081-4F78-B6F9-13B4A4F66E7B}" presName="descendantText" presStyleLbl="alignAccFollowNode1" presStyleIdx="1" presStyleCnt="3">
        <dgm:presLayoutVars>
          <dgm:bulletEnabled val="1"/>
        </dgm:presLayoutVars>
      </dgm:prSet>
      <dgm:spPr/>
      <dgm:t>
        <a:bodyPr/>
        <a:lstStyle/>
        <a:p>
          <a:endParaRPr lang="pt-BR"/>
        </a:p>
      </dgm:t>
    </dgm:pt>
    <dgm:pt modelId="{226BA136-91B2-40F9-A905-5E41AA43A14C}" type="pres">
      <dgm:prSet presAssocID="{AA534424-6B27-4D9D-8090-C39BEF92FBA6}" presName="sp" presStyleCnt="0"/>
      <dgm:spPr/>
    </dgm:pt>
    <dgm:pt modelId="{CE77D763-A0F1-447A-A4EE-EE2512573908}" type="pres">
      <dgm:prSet presAssocID="{F892F1E5-D85C-458B-A9E1-9F960869B90F}" presName="linNode" presStyleCnt="0"/>
      <dgm:spPr/>
    </dgm:pt>
    <dgm:pt modelId="{DD460C15-EBFD-4C40-B057-275D5D75C11D}" type="pres">
      <dgm:prSet presAssocID="{F892F1E5-D85C-458B-A9E1-9F960869B90F}" presName="parentText" presStyleLbl="node1" presStyleIdx="2" presStyleCnt="3">
        <dgm:presLayoutVars>
          <dgm:chMax val="1"/>
          <dgm:bulletEnabled val="1"/>
        </dgm:presLayoutVars>
      </dgm:prSet>
      <dgm:spPr/>
      <dgm:t>
        <a:bodyPr/>
        <a:lstStyle/>
        <a:p>
          <a:endParaRPr lang="pt-BR"/>
        </a:p>
      </dgm:t>
    </dgm:pt>
    <dgm:pt modelId="{83906CAF-743C-4285-8467-688EF3FAA7F7}" type="pres">
      <dgm:prSet presAssocID="{F892F1E5-D85C-458B-A9E1-9F960869B90F}" presName="descendantText" presStyleLbl="alignAccFollowNode1" presStyleIdx="2" presStyleCnt="3">
        <dgm:presLayoutVars>
          <dgm:bulletEnabled val="1"/>
        </dgm:presLayoutVars>
      </dgm:prSet>
      <dgm:spPr/>
      <dgm:t>
        <a:bodyPr/>
        <a:lstStyle/>
        <a:p>
          <a:endParaRPr lang="pt-BR"/>
        </a:p>
      </dgm:t>
    </dgm:pt>
  </dgm:ptLst>
  <dgm:cxnLst>
    <dgm:cxn modelId="{87A28D74-1D38-40AC-9E16-5356218482B6}" type="presOf" srcId="{F708D4F6-57B6-4CDD-A84C-9944C88A159A}" destId="{F0BE127F-499E-4DBB-9EC4-D3C4EB92E7C5}" srcOrd="0" destOrd="0" presId="urn:microsoft.com/office/officeart/2005/8/layout/vList5"/>
    <dgm:cxn modelId="{C2DBCE26-C514-44C9-9EDF-705CD9BB362E}" srcId="{F892F1E5-D85C-458B-A9E1-9F960869B90F}" destId="{5770C8AF-C427-4323-8AC5-480DC5622EB2}" srcOrd="0" destOrd="0" parTransId="{30BCC8B2-F6A7-423C-9A19-53F0B3DCCAF6}" sibTransId="{B458926F-60F7-40A8-88C6-6496829FF3B7}"/>
    <dgm:cxn modelId="{8687C1DE-DA0F-4609-B4D4-AC4DE49C805C}" srcId="{9BC69FB8-D081-4F78-B6F9-13B4A4F66E7B}" destId="{2FFD7D1C-B1A5-4D3D-BF67-80C302C923E6}" srcOrd="0" destOrd="0" parTransId="{ABF9E57D-80C4-4AB2-AFA1-C475EA59FC17}" sibTransId="{3CF1492D-1282-4587-AC12-E285D082758A}"/>
    <dgm:cxn modelId="{2728DCC0-891A-4CF9-902A-ADD3BAEFE43F}" type="presOf" srcId="{2FFD7D1C-B1A5-4D3D-BF67-80C302C923E6}" destId="{45FD4B23-8353-4591-B7A3-7070C34D747D}" srcOrd="0" destOrd="0" presId="urn:microsoft.com/office/officeart/2005/8/layout/vList5"/>
    <dgm:cxn modelId="{B97936ED-2375-4E1C-936B-CC44BA33DB3D}" type="presOf" srcId="{3D88C9C7-A451-4D61-BED8-F5E79C57ECC4}" destId="{88B86B60-3EED-42FE-B321-2296721F7B4B}" srcOrd="0" destOrd="0" presId="urn:microsoft.com/office/officeart/2005/8/layout/vList5"/>
    <dgm:cxn modelId="{44E2AE59-DCE8-4628-8C41-13996CFA07A1}" type="presOf" srcId="{9BC69FB8-D081-4F78-B6F9-13B4A4F66E7B}" destId="{2172DF8F-D112-4565-96C8-1D72FAF8B579}" srcOrd="0" destOrd="0" presId="urn:microsoft.com/office/officeart/2005/8/layout/vList5"/>
    <dgm:cxn modelId="{5C98C99C-5A89-4159-9FE8-4D5F5BEAB7EE}" srcId="{F708D4F6-57B6-4CDD-A84C-9944C88A159A}" destId="{3D88C9C7-A451-4D61-BED8-F5E79C57ECC4}" srcOrd="0" destOrd="0" parTransId="{5C4BBA12-5270-4C4C-B1BD-5CA7CF1DC703}" sibTransId="{D2F237D6-6433-4EB9-BF95-D03BEA02F724}"/>
    <dgm:cxn modelId="{B3FA54B8-CF28-4306-9D57-1CB17BAC2360}" srcId="{DB472817-D595-47C9-8E89-3EC2F24D0C93}" destId="{9BC69FB8-D081-4F78-B6F9-13B4A4F66E7B}" srcOrd="1" destOrd="0" parTransId="{D318543E-2686-4BB8-8A67-33CD7214CE64}" sibTransId="{AA534424-6B27-4D9D-8090-C39BEF92FBA6}"/>
    <dgm:cxn modelId="{886A615F-CBBD-420D-B7AF-ADF02E9479BC}" type="presOf" srcId="{5770C8AF-C427-4323-8AC5-480DC5622EB2}" destId="{83906CAF-743C-4285-8467-688EF3FAA7F7}" srcOrd="0" destOrd="0" presId="urn:microsoft.com/office/officeart/2005/8/layout/vList5"/>
    <dgm:cxn modelId="{DE01C990-5095-4C71-8B83-BF2FDB1674EF}" type="presOf" srcId="{F892F1E5-D85C-458B-A9E1-9F960869B90F}" destId="{DD460C15-EBFD-4C40-B057-275D5D75C11D}" srcOrd="0" destOrd="0" presId="urn:microsoft.com/office/officeart/2005/8/layout/vList5"/>
    <dgm:cxn modelId="{43BC9D22-A874-4D1A-9B8A-1A32171812B4}" srcId="{DB472817-D595-47C9-8E89-3EC2F24D0C93}" destId="{F892F1E5-D85C-458B-A9E1-9F960869B90F}" srcOrd="2" destOrd="0" parTransId="{D3509DB8-B793-487E-A966-21188C9EE734}" sibTransId="{4B9B819D-349A-4B09-A047-8F1789E59FD1}"/>
    <dgm:cxn modelId="{891AC100-8A7F-4932-8A96-D681A4BD5A16}" type="presOf" srcId="{DB472817-D595-47C9-8E89-3EC2F24D0C93}" destId="{9C2FF27A-A7E8-4A45-96BC-98DD76F02146}" srcOrd="0" destOrd="0" presId="urn:microsoft.com/office/officeart/2005/8/layout/vList5"/>
    <dgm:cxn modelId="{E9952CA0-2348-4EF8-9457-5FBC6A88AC92}" srcId="{DB472817-D595-47C9-8E89-3EC2F24D0C93}" destId="{F708D4F6-57B6-4CDD-A84C-9944C88A159A}" srcOrd="0" destOrd="0" parTransId="{3C3E8241-1ADC-419C-BA68-C372A790E2E2}" sibTransId="{3BAF3B51-246A-4694-8A57-41125113CDE9}"/>
    <dgm:cxn modelId="{42BA8A27-1530-4F2D-BCF8-B0390C894425}" type="presParOf" srcId="{9C2FF27A-A7E8-4A45-96BC-98DD76F02146}" destId="{7F62701B-8EBB-40F8-895B-DE9057DE2141}" srcOrd="0" destOrd="0" presId="urn:microsoft.com/office/officeart/2005/8/layout/vList5"/>
    <dgm:cxn modelId="{16C4984D-1F16-42B5-93FF-B1A025637EB1}" type="presParOf" srcId="{7F62701B-8EBB-40F8-895B-DE9057DE2141}" destId="{F0BE127F-499E-4DBB-9EC4-D3C4EB92E7C5}" srcOrd="0" destOrd="0" presId="urn:microsoft.com/office/officeart/2005/8/layout/vList5"/>
    <dgm:cxn modelId="{C657516C-6288-4785-9DA4-E33606FEE80D}" type="presParOf" srcId="{7F62701B-8EBB-40F8-895B-DE9057DE2141}" destId="{88B86B60-3EED-42FE-B321-2296721F7B4B}" srcOrd="1" destOrd="0" presId="urn:microsoft.com/office/officeart/2005/8/layout/vList5"/>
    <dgm:cxn modelId="{355FCD11-D87F-4941-8936-268D5CED9E88}" type="presParOf" srcId="{9C2FF27A-A7E8-4A45-96BC-98DD76F02146}" destId="{8CE59D59-D5E5-42F4-BD1F-972652F41853}" srcOrd="1" destOrd="0" presId="urn:microsoft.com/office/officeart/2005/8/layout/vList5"/>
    <dgm:cxn modelId="{A46186C9-2769-4479-A3E9-CDDBB7884C16}" type="presParOf" srcId="{9C2FF27A-A7E8-4A45-96BC-98DD76F02146}" destId="{3314DB6F-770C-4E71-9EFA-14A63EE9DF6B}" srcOrd="2" destOrd="0" presId="urn:microsoft.com/office/officeart/2005/8/layout/vList5"/>
    <dgm:cxn modelId="{7DA64450-4C78-4810-AA99-762E48CF7770}" type="presParOf" srcId="{3314DB6F-770C-4E71-9EFA-14A63EE9DF6B}" destId="{2172DF8F-D112-4565-96C8-1D72FAF8B579}" srcOrd="0" destOrd="0" presId="urn:microsoft.com/office/officeart/2005/8/layout/vList5"/>
    <dgm:cxn modelId="{4E946D39-9E2D-43D8-A418-6C6B885A1330}" type="presParOf" srcId="{3314DB6F-770C-4E71-9EFA-14A63EE9DF6B}" destId="{45FD4B23-8353-4591-B7A3-7070C34D747D}" srcOrd="1" destOrd="0" presId="urn:microsoft.com/office/officeart/2005/8/layout/vList5"/>
    <dgm:cxn modelId="{F790FD9B-2A7E-4EDC-ADAF-BF3D349B8A92}" type="presParOf" srcId="{9C2FF27A-A7E8-4A45-96BC-98DD76F02146}" destId="{226BA136-91B2-40F9-A905-5E41AA43A14C}" srcOrd="3" destOrd="0" presId="urn:microsoft.com/office/officeart/2005/8/layout/vList5"/>
    <dgm:cxn modelId="{4DE58702-4F80-45FC-9CEF-395B632D24EC}" type="presParOf" srcId="{9C2FF27A-A7E8-4A45-96BC-98DD76F02146}" destId="{CE77D763-A0F1-447A-A4EE-EE2512573908}" srcOrd="4" destOrd="0" presId="urn:microsoft.com/office/officeart/2005/8/layout/vList5"/>
    <dgm:cxn modelId="{ED81DAFF-1710-4DF4-9F6C-7DFF6AB38392}" type="presParOf" srcId="{CE77D763-A0F1-447A-A4EE-EE2512573908}" destId="{DD460C15-EBFD-4C40-B057-275D5D75C11D}" srcOrd="0" destOrd="0" presId="urn:microsoft.com/office/officeart/2005/8/layout/vList5"/>
    <dgm:cxn modelId="{B3BE8C48-A01D-4FDF-8632-0F1853401BB2}" type="presParOf" srcId="{CE77D763-A0F1-447A-A4EE-EE2512573908}" destId="{83906CAF-743C-4285-8467-688EF3FAA7F7}"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03107F-52C7-447E-91AF-DCC9EDA1AFB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145D5DAA-A12B-4379-A74B-94A18677BA4D}">
      <dgm:prSet phldrT="[Texto]"/>
      <dgm:spPr/>
      <dgm:t>
        <a:bodyPr/>
        <a:lstStyle/>
        <a:p>
          <a:r>
            <a:rPr lang="pt-BR" b="1" dirty="0" smtClean="0">
              <a:solidFill>
                <a:srgbClr val="0070C0"/>
              </a:solidFill>
            </a:rPr>
            <a:t>Teorias Tradicionais</a:t>
          </a:r>
          <a:endParaRPr lang="pt-BR" b="1" dirty="0">
            <a:solidFill>
              <a:srgbClr val="0070C0"/>
            </a:solidFill>
          </a:endParaRPr>
        </a:p>
      </dgm:t>
    </dgm:pt>
    <dgm:pt modelId="{DB4CA5A4-B156-49AF-A4CF-674867725AFF}" type="parTrans" cxnId="{E3EEC279-A508-4103-84B4-AD89157822B7}">
      <dgm:prSet/>
      <dgm:spPr/>
      <dgm:t>
        <a:bodyPr/>
        <a:lstStyle/>
        <a:p>
          <a:endParaRPr lang="pt-BR"/>
        </a:p>
      </dgm:t>
    </dgm:pt>
    <dgm:pt modelId="{1025853F-4303-4292-AB3C-602BDAB6B1EA}" type="sibTrans" cxnId="{E3EEC279-A508-4103-84B4-AD89157822B7}">
      <dgm:prSet/>
      <dgm:spPr/>
      <dgm:t>
        <a:bodyPr/>
        <a:lstStyle/>
        <a:p>
          <a:endParaRPr lang="pt-BR"/>
        </a:p>
      </dgm:t>
    </dgm:pt>
    <dgm:pt modelId="{5B532326-73C3-4C03-A7F8-5785BA32D95F}">
      <dgm:prSet phldrT="[Texto]" custT="1"/>
      <dgm:spPr/>
      <dgm:t>
        <a:bodyPr/>
        <a:lstStyle/>
        <a:p>
          <a:r>
            <a:rPr lang="pt-BR" sz="1800" b="1" dirty="0" smtClean="0"/>
            <a:t>Institucionalização da educação em massas </a:t>
          </a:r>
          <a:endParaRPr lang="pt-BR" sz="1800" b="1" dirty="0"/>
        </a:p>
      </dgm:t>
    </dgm:pt>
    <dgm:pt modelId="{E71F85FF-FDE1-40A6-85DF-C1D3CD97BDF4}" type="parTrans" cxnId="{9E6F998F-639A-4635-98F8-154F0B0DB08E}">
      <dgm:prSet/>
      <dgm:spPr/>
      <dgm:t>
        <a:bodyPr/>
        <a:lstStyle/>
        <a:p>
          <a:endParaRPr lang="pt-BR"/>
        </a:p>
      </dgm:t>
    </dgm:pt>
    <dgm:pt modelId="{2FFBDAA6-DACB-4FC1-AA81-79DC46E3D20D}" type="sibTrans" cxnId="{9E6F998F-639A-4635-98F8-154F0B0DB08E}">
      <dgm:prSet/>
      <dgm:spPr/>
      <dgm:t>
        <a:bodyPr/>
        <a:lstStyle/>
        <a:p>
          <a:endParaRPr lang="pt-BR"/>
        </a:p>
      </dgm:t>
    </dgm:pt>
    <dgm:pt modelId="{D85A88B4-6B29-49DA-8B26-B66FA1ECA519}">
      <dgm:prSet phldrT="[Texto]" custT="1"/>
      <dgm:spPr/>
      <dgm:t>
        <a:bodyPr/>
        <a:lstStyle/>
        <a:p>
          <a:r>
            <a:rPr lang="pt-BR" sz="1800" b="1" dirty="0" smtClean="0"/>
            <a:t>Escola comparada a uma empresa ou indústria</a:t>
          </a:r>
          <a:endParaRPr lang="pt-BR" sz="1800" b="1" dirty="0"/>
        </a:p>
      </dgm:t>
    </dgm:pt>
    <dgm:pt modelId="{7BC0B314-B9B2-4978-B903-EC934126F696}" type="parTrans" cxnId="{673F23E5-E2D9-44A7-81A5-FFB1A1B4FC93}">
      <dgm:prSet/>
      <dgm:spPr/>
      <dgm:t>
        <a:bodyPr/>
        <a:lstStyle/>
        <a:p>
          <a:endParaRPr lang="pt-BR"/>
        </a:p>
      </dgm:t>
    </dgm:pt>
    <dgm:pt modelId="{0BE7E865-D95A-4ED8-8533-16C599F9C26B}" type="sibTrans" cxnId="{673F23E5-E2D9-44A7-81A5-FFB1A1B4FC93}">
      <dgm:prSet/>
      <dgm:spPr/>
      <dgm:t>
        <a:bodyPr/>
        <a:lstStyle/>
        <a:p>
          <a:endParaRPr lang="pt-BR"/>
        </a:p>
      </dgm:t>
    </dgm:pt>
    <dgm:pt modelId="{2206CE20-7126-4CE6-853F-826715F19A7A}">
      <dgm:prSet phldrT="[Texto]"/>
      <dgm:spPr/>
      <dgm:t>
        <a:bodyPr/>
        <a:lstStyle/>
        <a:p>
          <a:r>
            <a:rPr lang="pt-BR" b="1" dirty="0" smtClean="0">
              <a:solidFill>
                <a:srgbClr val="0070C0"/>
              </a:solidFill>
            </a:rPr>
            <a:t>Teorias Críticas</a:t>
          </a:r>
        </a:p>
      </dgm:t>
    </dgm:pt>
    <dgm:pt modelId="{95405DEC-F8FC-47AB-A0C0-46A85A03981B}" type="parTrans" cxnId="{F54A6422-6893-4E70-88BE-439382DBE858}">
      <dgm:prSet/>
      <dgm:spPr/>
      <dgm:t>
        <a:bodyPr/>
        <a:lstStyle/>
        <a:p>
          <a:endParaRPr lang="pt-BR"/>
        </a:p>
      </dgm:t>
    </dgm:pt>
    <dgm:pt modelId="{784A2CA9-450D-43E5-B56F-11F7FEA6F8E0}" type="sibTrans" cxnId="{F54A6422-6893-4E70-88BE-439382DBE858}">
      <dgm:prSet/>
      <dgm:spPr/>
      <dgm:t>
        <a:bodyPr/>
        <a:lstStyle/>
        <a:p>
          <a:endParaRPr lang="pt-BR"/>
        </a:p>
      </dgm:t>
    </dgm:pt>
    <dgm:pt modelId="{99E7F17C-ED00-4B8C-ABBC-D2D5DD80B825}">
      <dgm:prSet phldrT="[Texto]" custT="1"/>
      <dgm:spPr/>
      <dgm:t>
        <a:bodyPr/>
        <a:lstStyle/>
        <a:p>
          <a:r>
            <a:rPr lang="pt-BR" sz="1800" b="1" dirty="0" smtClean="0"/>
            <a:t>Discordavam do pensamento da estrutura tradicional;</a:t>
          </a:r>
          <a:endParaRPr lang="pt-BR" sz="1800" b="1" dirty="0"/>
        </a:p>
      </dgm:t>
    </dgm:pt>
    <dgm:pt modelId="{9D9CD08A-CFE2-49BA-B32B-224011628E55}" type="parTrans" cxnId="{25AA96F1-16C9-48CD-B056-068CAA2BF0A8}">
      <dgm:prSet/>
      <dgm:spPr/>
      <dgm:t>
        <a:bodyPr/>
        <a:lstStyle/>
        <a:p>
          <a:endParaRPr lang="pt-BR"/>
        </a:p>
      </dgm:t>
    </dgm:pt>
    <dgm:pt modelId="{12A21C66-E42F-4EB3-B641-66FCC1FCD937}" type="sibTrans" cxnId="{25AA96F1-16C9-48CD-B056-068CAA2BF0A8}">
      <dgm:prSet/>
      <dgm:spPr/>
      <dgm:t>
        <a:bodyPr/>
        <a:lstStyle/>
        <a:p>
          <a:endParaRPr lang="pt-BR"/>
        </a:p>
      </dgm:t>
    </dgm:pt>
    <dgm:pt modelId="{05154F9A-0325-4271-8DC5-1267C908A4E5}">
      <dgm:prSet phldrT="[Texto]"/>
      <dgm:spPr/>
      <dgm:t>
        <a:bodyPr/>
        <a:lstStyle/>
        <a:p>
          <a:r>
            <a:rPr lang="pt-BR" b="1" dirty="0" smtClean="0">
              <a:solidFill>
                <a:srgbClr val="0070C0"/>
              </a:solidFill>
            </a:rPr>
            <a:t>Teorias Pós-Críticas</a:t>
          </a:r>
          <a:endParaRPr lang="pt-BR" b="1" dirty="0">
            <a:solidFill>
              <a:srgbClr val="0070C0"/>
            </a:solidFill>
          </a:endParaRPr>
        </a:p>
      </dgm:t>
    </dgm:pt>
    <dgm:pt modelId="{0AF0A565-8F5E-462A-8EF6-7EABA1A1A0C0}" type="parTrans" cxnId="{80B59076-4AE7-4BCD-B735-CB2973A0D9D0}">
      <dgm:prSet/>
      <dgm:spPr/>
      <dgm:t>
        <a:bodyPr/>
        <a:lstStyle/>
        <a:p>
          <a:endParaRPr lang="pt-BR"/>
        </a:p>
      </dgm:t>
    </dgm:pt>
    <dgm:pt modelId="{6845E584-48AA-48C1-BA08-37A3AB6F8A5B}" type="sibTrans" cxnId="{80B59076-4AE7-4BCD-B735-CB2973A0D9D0}">
      <dgm:prSet/>
      <dgm:spPr/>
      <dgm:t>
        <a:bodyPr/>
        <a:lstStyle/>
        <a:p>
          <a:endParaRPr lang="pt-BR"/>
        </a:p>
      </dgm:t>
    </dgm:pt>
    <dgm:pt modelId="{46664D00-D481-472D-A7AF-6F5FBBBBAF66}">
      <dgm:prSet phldrT="[Texto]" custT="1"/>
      <dgm:spPr/>
      <dgm:t>
        <a:bodyPr/>
        <a:lstStyle/>
        <a:p>
          <a:r>
            <a:rPr lang="pt-BR" sz="1800" b="1" dirty="0" smtClean="0"/>
            <a:t>Tentativa de dar voz as pessoas das classes dominadas;</a:t>
          </a:r>
          <a:endParaRPr lang="pt-BR" sz="1800" b="1" dirty="0"/>
        </a:p>
      </dgm:t>
    </dgm:pt>
    <dgm:pt modelId="{60F94CC1-EEAE-4040-9DA9-7879836614A9}" type="parTrans" cxnId="{A050A451-B262-44AB-89A7-3AB99719C4F8}">
      <dgm:prSet/>
      <dgm:spPr/>
      <dgm:t>
        <a:bodyPr/>
        <a:lstStyle/>
        <a:p>
          <a:endParaRPr lang="pt-BR"/>
        </a:p>
      </dgm:t>
    </dgm:pt>
    <dgm:pt modelId="{5EE0ECFD-19A2-406C-B78C-7DCDF526C039}" type="sibTrans" cxnId="{A050A451-B262-44AB-89A7-3AB99719C4F8}">
      <dgm:prSet/>
      <dgm:spPr/>
      <dgm:t>
        <a:bodyPr/>
        <a:lstStyle/>
        <a:p>
          <a:endParaRPr lang="pt-BR"/>
        </a:p>
      </dgm:t>
    </dgm:pt>
    <dgm:pt modelId="{294E63D7-E9A9-4D22-9C95-19477A5300CB}">
      <dgm:prSet phldrT="[Texto]" custT="1"/>
      <dgm:spPr/>
      <dgm:t>
        <a:bodyPr/>
        <a:lstStyle/>
        <a:p>
          <a:r>
            <a:rPr lang="pt-BR" sz="1800" b="1" dirty="0" smtClean="0"/>
            <a:t>Defesa de um currículo multiculturalista (livre de julgamentos, nenhuma cultura é inferior a outra);</a:t>
          </a:r>
          <a:endParaRPr lang="pt-BR" sz="1800" b="1" dirty="0"/>
        </a:p>
      </dgm:t>
    </dgm:pt>
    <dgm:pt modelId="{71E205DF-26B8-4ADF-9D41-34095858BC4D}" type="parTrans" cxnId="{43339721-103C-4685-AFC3-8015DC9BFBD4}">
      <dgm:prSet/>
      <dgm:spPr/>
      <dgm:t>
        <a:bodyPr/>
        <a:lstStyle/>
        <a:p>
          <a:endParaRPr lang="pt-BR"/>
        </a:p>
      </dgm:t>
    </dgm:pt>
    <dgm:pt modelId="{FA5D5D48-2033-4CA3-91FE-441D8BE1BAAA}" type="sibTrans" cxnId="{43339721-103C-4685-AFC3-8015DC9BFBD4}">
      <dgm:prSet/>
      <dgm:spPr/>
      <dgm:t>
        <a:bodyPr/>
        <a:lstStyle/>
        <a:p>
          <a:endParaRPr lang="pt-BR"/>
        </a:p>
      </dgm:t>
    </dgm:pt>
    <dgm:pt modelId="{C44F1A6F-4F2A-4996-AD89-7E6EB6DC0CE5}">
      <dgm:prSet phldrT="[Texto]" custT="1"/>
      <dgm:spPr/>
      <dgm:t>
        <a:bodyPr/>
        <a:lstStyle/>
        <a:p>
          <a:r>
            <a:rPr lang="pt-BR" sz="1800" b="1" dirty="0" err="1" smtClean="0"/>
            <a:t>Bobbit</a:t>
          </a:r>
          <a:r>
            <a:rPr lang="pt-BR" sz="1800" b="1" dirty="0" smtClean="0"/>
            <a:t> (1918)  e Tyler – foco na economia e eficiência</a:t>
          </a:r>
          <a:endParaRPr lang="pt-BR" sz="1800" b="1" dirty="0"/>
        </a:p>
      </dgm:t>
    </dgm:pt>
    <dgm:pt modelId="{1C810C43-7DC6-415E-821F-56972A68445E}" type="parTrans" cxnId="{5E73A360-D504-459C-8449-4E9EF9224044}">
      <dgm:prSet/>
      <dgm:spPr/>
      <dgm:t>
        <a:bodyPr/>
        <a:lstStyle/>
        <a:p>
          <a:endParaRPr lang="pt-BR"/>
        </a:p>
      </dgm:t>
    </dgm:pt>
    <dgm:pt modelId="{6332AF67-7A90-45E9-87E4-D00403C5EE36}" type="sibTrans" cxnId="{5E73A360-D504-459C-8449-4E9EF9224044}">
      <dgm:prSet/>
      <dgm:spPr/>
      <dgm:t>
        <a:bodyPr/>
        <a:lstStyle/>
        <a:p>
          <a:endParaRPr lang="pt-BR"/>
        </a:p>
      </dgm:t>
    </dgm:pt>
    <dgm:pt modelId="{70946217-CE5A-4D8A-B89C-91696593D440}">
      <dgm:prSet phldrT="[Texto]" custT="1"/>
      <dgm:spPr/>
      <dgm:t>
        <a:bodyPr/>
        <a:lstStyle/>
        <a:p>
          <a:r>
            <a:rPr lang="pt-BR" sz="1800" b="1" dirty="0" smtClean="0"/>
            <a:t>Foco nas exigências profissionais da vida adulta. Até fim </a:t>
          </a:r>
          <a:r>
            <a:rPr lang="pt-BR" sz="1800" b="1" dirty="0" err="1" smtClean="0"/>
            <a:t>déc</a:t>
          </a:r>
          <a:r>
            <a:rPr lang="pt-BR" sz="1800" b="1" dirty="0" smtClean="0"/>
            <a:t>.60</a:t>
          </a:r>
          <a:endParaRPr lang="pt-BR" sz="1800" b="1" dirty="0"/>
        </a:p>
      </dgm:t>
    </dgm:pt>
    <dgm:pt modelId="{EEC7530B-9EB5-4D29-BA2B-3E8A634D7001}" type="parTrans" cxnId="{63040242-6C96-4112-8C6C-66FB423D805F}">
      <dgm:prSet/>
      <dgm:spPr/>
      <dgm:t>
        <a:bodyPr/>
        <a:lstStyle/>
        <a:p>
          <a:endParaRPr lang="pt-BR"/>
        </a:p>
      </dgm:t>
    </dgm:pt>
    <dgm:pt modelId="{07D037C7-158E-4DA5-99AA-A68AD7DAD589}" type="sibTrans" cxnId="{63040242-6C96-4112-8C6C-66FB423D805F}">
      <dgm:prSet/>
      <dgm:spPr/>
      <dgm:t>
        <a:bodyPr/>
        <a:lstStyle/>
        <a:p>
          <a:endParaRPr lang="pt-BR"/>
        </a:p>
      </dgm:t>
    </dgm:pt>
    <dgm:pt modelId="{1CA1ACA7-21FD-444B-8E87-2E3755182660}">
      <dgm:prSet phldrT="[Texto]" custT="1"/>
      <dgm:spPr/>
      <dgm:t>
        <a:bodyPr/>
        <a:lstStyle/>
        <a:p>
          <a:r>
            <a:rPr lang="pt-BR" sz="1800" b="1" dirty="0" smtClean="0"/>
            <a:t> Paulo Freire e outros concebiam o currículo como meio de disseminação e reprodução de ideologias sociais e políticas</a:t>
          </a:r>
          <a:endParaRPr lang="pt-BR" sz="1800" b="1" dirty="0"/>
        </a:p>
      </dgm:t>
    </dgm:pt>
    <dgm:pt modelId="{5D8C3073-FC5E-4832-A484-242603EE5757}" type="parTrans" cxnId="{14EE7BA7-5960-432B-91E0-F4628B30B50C}">
      <dgm:prSet/>
      <dgm:spPr/>
      <dgm:t>
        <a:bodyPr/>
        <a:lstStyle/>
        <a:p>
          <a:endParaRPr lang="pt-BR"/>
        </a:p>
      </dgm:t>
    </dgm:pt>
    <dgm:pt modelId="{389F6D58-582C-4985-8DD0-2F2762235C07}" type="sibTrans" cxnId="{14EE7BA7-5960-432B-91E0-F4628B30B50C}">
      <dgm:prSet/>
      <dgm:spPr/>
      <dgm:t>
        <a:bodyPr/>
        <a:lstStyle/>
        <a:p>
          <a:endParaRPr lang="pt-BR"/>
        </a:p>
      </dgm:t>
    </dgm:pt>
    <dgm:pt modelId="{18D40F9A-FC4D-4A39-8074-4B50F3E9D8B5}">
      <dgm:prSet phldrT="[Texto]" custT="1"/>
      <dgm:spPr/>
      <dgm:t>
        <a:bodyPr/>
        <a:lstStyle/>
        <a:p>
          <a:r>
            <a:rPr lang="pt-BR" sz="1800" b="1" dirty="0" smtClean="0"/>
            <a:t>Crítica à influencia da  cultura dominante na organização escolar, não possibilitando uma sociedade igualitária; A favor da classe dominada! Final dos anos 60!</a:t>
          </a:r>
          <a:endParaRPr lang="pt-BR" sz="1800" b="1" dirty="0"/>
        </a:p>
      </dgm:t>
    </dgm:pt>
    <dgm:pt modelId="{FC2912A1-A01E-4BF7-A8A5-78155D9E9DF0}" type="parTrans" cxnId="{5DEC333C-A5A8-40C6-9C46-86692C51C6ED}">
      <dgm:prSet/>
      <dgm:spPr/>
      <dgm:t>
        <a:bodyPr/>
        <a:lstStyle/>
        <a:p>
          <a:endParaRPr lang="pt-BR"/>
        </a:p>
      </dgm:t>
    </dgm:pt>
    <dgm:pt modelId="{909F3EA4-75B7-418A-AC9C-DB2D8F231D48}" type="sibTrans" cxnId="{5DEC333C-A5A8-40C6-9C46-86692C51C6ED}">
      <dgm:prSet/>
      <dgm:spPr/>
      <dgm:t>
        <a:bodyPr/>
        <a:lstStyle/>
        <a:p>
          <a:endParaRPr lang="pt-BR"/>
        </a:p>
      </dgm:t>
    </dgm:pt>
    <dgm:pt modelId="{CFABCE2B-D7A0-4319-8291-965FBD8063BC}">
      <dgm:prSet phldrT="[Texto]" custT="1"/>
      <dgm:spPr/>
      <dgm:t>
        <a:bodyPr/>
        <a:lstStyle/>
        <a:p>
          <a:r>
            <a:rPr lang="pt-BR" sz="1800" b="1" dirty="0" smtClean="0"/>
            <a:t>Defesa do currículo escolar como meio de difusão da subjetividade, do discurso e da construção de identidades. Década de 80.</a:t>
          </a:r>
          <a:endParaRPr lang="pt-BR" sz="1800" b="1" dirty="0"/>
        </a:p>
      </dgm:t>
    </dgm:pt>
    <dgm:pt modelId="{07FDC12F-AEAC-4FE1-8BBC-FBAA011305A6}" type="parTrans" cxnId="{066E9C86-2FCA-4826-AB2B-6478E95B1E03}">
      <dgm:prSet/>
      <dgm:spPr/>
      <dgm:t>
        <a:bodyPr/>
        <a:lstStyle/>
        <a:p>
          <a:endParaRPr lang="pt-BR"/>
        </a:p>
      </dgm:t>
    </dgm:pt>
    <dgm:pt modelId="{50D1F98C-9FA2-4BD2-BCFE-F74674AD2C51}" type="sibTrans" cxnId="{066E9C86-2FCA-4826-AB2B-6478E95B1E03}">
      <dgm:prSet/>
      <dgm:spPr/>
      <dgm:t>
        <a:bodyPr/>
        <a:lstStyle/>
        <a:p>
          <a:endParaRPr lang="pt-BR"/>
        </a:p>
      </dgm:t>
    </dgm:pt>
    <dgm:pt modelId="{D4936735-4EBF-415B-BAC7-72DBC95E5B4F}" type="pres">
      <dgm:prSet presAssocID="{0103107F-52C7-447E-91AF-DCC9EDA1AFBB}" presName="linearFlow" presStyleCnt="0">
        <dgm:presLayoutVars>
          <dgm:dir/>
          <dgm:animLvl val="lvl"/>
          <dgm:resizeHandles val="exact"/>
        </dgm:presLayoutVars>
      </dgm:prSet>
      <dgm:spPr/>
      <dgm:t>
        <a:bodyPr/>
        <a:lstStyle/>
        <a:p>
          <a:endParaRPr lang="pt-BR"/>
        </a:p>
      </dgm:t>
    </dgm:pt>
    <dgm:pt modelId="{37A018C0-4669-44E1-9DAD-CD9DF2B9BBE4}" type="pres">
      <dgm:prSet presAssocID="{145D5DAA-A12B-4379-A74B-94A18677BA4D}" presName="composite" presStyleCnt="0"/>
      <dgm:spPr/>
    </dgm:pt>
    <dgm:pt modelId="{E9645D55-608D-4643-AB10-251E21462056}" type="pres">
      <dgm:prSet presAssocID="{145D5DAA-A12B-4379-A74B-94A18677BA4D}" presName="parentText" presStyleLbl="alignNode1" presStyleIdx="0" presStyleCnt="3" custLinFactNeighborX="0" custLinFactNeighborY="-4318">
        <dgm:presLayoutVars>
          <dgm:chMax val="1"/>
          <dgm:bulletEnabled val="1"/>
        </dgm:presLayoutVars>
      </dgm:prSet>
      <dgm:spPr/>
      <dgm:t>
        <a:bodyPr/>
        <a:lstStyle/>
        <a:p>
          <a:endParaRPr lang="pt-BR"/>
        </a:p>
      </dgm:t>
    </dgm:pt>
    <dgm:pt modelId="{FA84F71B-667C-4992-BB05-4CCAB8AADD33}" type="pres">
      <dgm:prSet presAssocID="{145D5DAA-A12B-4379-A74B-94A18677BA4D}" presName="descendantText" presStyleLbl="alignAcc1" presStyleIdx="0" presStyleCnt="3">
        <dgm:presLayoutVars>
          <dgm:bulletEnabled val="1"/>
        </dgm:presLayoutVars>
      </dgm:prSet>
      <dgm:spPr/>
      <dgm:t>
        <a:bodyPr/>
        <a:lstStyle/>
        <a:p>
          <a:endParaRPr lang="pt-BR"/>
        </a:p>
      </dgm:t>
    </dgm:pt>
    <dgm:pt modelId="{30348283-3ECF-4CEB-9087-CD6A18C232A6}" type="pres">
      <dgm:prSet presAssocID="{1025853F-4303-4292-AB3C-602BDAB6B1EA}" presName="sp" presStyleCnt="0"/>
      <dgm:spPr/>
    </dgm:pt>
    <dgm:pt modelId="{90E029F9-5013-4C3F-8355-714F17454865}" type="pres">
      <dgm:prSet presAssocID="{2206CE20-7126-4CE6-853F-826715F19A7A}" presName="composite" presStyleCnt="0"/>
      <dgm:spPr/>
    </dgm:pt>
    <dgm:pt modelId="{6A6FE81C-5D25-43FB-8E26-CEF4BF93387B}" type="pres">
      <dgm:prSet presAssocID="{2206CE20-7126-4CE6-853F-826715F19A7A}" presName="parentText" presStyleLbl="alignNode1" presStyleIdx="1" presStyleCnt="3" custLinFactNeighborX="0" custLinFactNeighborY="-4106">
        <dgm:presLayoutVars>
          <dgm:chMax val="1"/>
          <dgm:bulletEnabled val="1"/>
        </dgm:presLayoutVars>
      </dgm:prSet>
      <dgm:spPr/>
      <dgm:t>
        <a:bodyPr/>
        <a:lstStyle/>
        <a:p>
          <a:endParaRPr lang="pt-BR"/>
        </a:p>
      </dgm:t>
    </dgm:pt>
    <dgm:pt modelId="{08AD119B-E3A8-4661-88A1-D915429B3DE9}" type="pres">
      <dgm:prSet presAssocID="{2206CE20-7126-4CE6-853F-826715F19A7A}" presName="descendantText" presStyleLbl="alignAcc1" presStyleIdx="1" presStyleCnt="3" custScaleY="114873">
        <dgm:presLayoutVars>
          <dgm:bulletEnabled val="1"/>
        </dgm:presLayoutVars>
      </dgm:prSet>
      <dgm:spPr/>
      <dgm:t>
        <a:bodyPr/>
        <a:lstStyle/>
        <a:p>
          <a:endParaRPr lang="pt-BR"/>
        </a:p>
      </dgm:t>
    </dgm:pt>
    <dgm:pt modelId="{A152BCD4-DB2F-4ADB-9C7E-CFF4806AB773}" type="pres">
      <dgm:prSet presAssocID="{784A2CA9-450D-43E5-B56F-11F7FEA6F8E0}" presName="sp" presStyleCnt="0"/>
      <dgm:spPr/>
    </dgm:pt>
    <dgm:pt modelId="{CACD720F-C65A-4022-B6B1-F5EB256253E1}" type="pres">
      <dgm:prSet presAssocID="{05154F9A-0325-4271-8DC5-1267C908A4E5}" presName="composite" presStyleCnt="0"/>
      <dgm:spPr/>
    </dgm:pt>
    <dgm:pt modelId="{8AB3AAD3-DCF6-41E1-9F56-16CBC9683DEC}" type="pres">
      <dgm:prSet presAssocID="{05154F9A-0325-4271-8DC5-1267C908A4E5}" presName="parentText" presStyleLbl="alignNode1" presStyleIdx="2" presStyleCnt="3">
        <dgm:presLayoutVars>
          <dgm:chMax val="1"/>
          <dgm:bulletEnabled val="1"/>
        </dgm:presLayoutVars>
      </dgm:prSet>
      <dgm:spPr/>
      <dgm:t>
        <a:bodyPr/>
        <a:lstStyle/>
        <a:p>
          <a:endParaRPr lang="pt-BR"/>
        </a:p>
      </dgm:t>
    </dgm:pt>
    <dgm:pt modelId="{B70044C9-F8E1-4E95-9B66-94452C36A927}" type="pres">
      <dgm:prSet presAssocID="{05154F9A-0325-4271-8DC5-1267C908A4E5}" presName="descendantText" presStyleLbl="alignAcc1" presStyleIdx="2" presStyleCnt="3" custScaleY="137619">
        <dgm:presLayoutVars>
          <dgm:bulletEnabled val="1"/>
        </dgm:presLayoutVars>
      </dgm:prSet>
      <dgm:spPr/>
      <dgm:t>
        <a:bodyPr/>
        <a:lstStyle/>
        <a:p>
          <a:endParaRPr lang="pt-BR"/>
        </a:p>
      </dgm:t>
    </dgm:pt>
  </dgm:ptLst>
  <dgm:cxnLst>
    <dgm:cxn modelId="{8F6314CB-02B2-48DE-8A54-4521642C9902}" type="presOf" srcId="{18D40F9A-FC4D-4A39-8074-4B50F3E9D8B5}" destId="{08AD119B-E3A8-4661-88A1-D915429B3DE9}" srcOrd="0" destOrd="2" presId="urn:microsoft.com/office/officeart/2005/8/layout/chevron2"/>
    <dgm:cxn modelId="{43339721-103C-4685-AFC3-8015DC9BFBD4}" srcId="{05154F9A-0325-4271-8DC5-1267C908A4E5}" destId="{294E63D7-E9A9-4D22-9C95-19477A5300CB}" srcOrd="1" destOrd="0" parTransId="{71E205DF-26B8-4ADF-9D41-34095858BC4D}" sibTransId="{FA5D5D48-2033-4CA3-91FE-441D8BE1BAAA}"/>
    <dgm:cxn modelId="{9E6F998F-639A-4635-98F8-154F0B0DB08E}" srcId="{145D5DAA-A12B-4379-A74B-94A18677BA4D}" destId="{5B532326-73C3-4C03-A7F8-5785BA32D95F}" srcOrd="0" destOrd="0" parTransId="{E71F85FF-FDE1-40A6-85DF-C1D3CD97BDF4}" sibTransId="{2FFBDAA6-DACB-4FC1-AA81-79DC46E3D20D}"/>
    <dgm:cxn modelId="{5E73A360-D504-459C-8449-4E9EF9224044}" srcId="{145D5DAA-A12B-4379-A74B-94A18677BA4D}" destId="{C44F1A6F-4F2A-4996-AD89-7E6EB6DC0CE5}" srcOrd="2" destOrd="0" parTransId="{1C810C43-7DC6-415E-821F-56972A68445E}" sibTransId="{6332AF67-7A90-45E9-87E4-D00403C5EE36}"/>
    <dgm:cxn modelId="{F54A6422-6893-4E70-88BE-439382DBE858}" srcId="{0103107F-52C7-447E-91AF-DCC9EDA1AFBB}" destId="{2206CE20-7126-4CE6-853F-826715F19A7A}" srcOrd="1" destOrd="0" parTransId="{95405DEC-F8FC-47AB-A0C0-46A85A03981B}" sibTransId="{784A2CA9-450D-43E5-B56F-11F7FEA6F8E0}"/>
    <dgm:cxn modelId="{9FF6C866-E0AF-4785-99FA-E4465D22939D}" type="presOf" srcId="{05154F9A-0325-4271-8DC5-1267C908A4E5}" destId="{8AB3AAD3-DCF6-41E1-9F56-16CBC9683DEC}" srcOrd="0" destOrd="0" presId="urn:microsoft.com/office/officeart/2005/8/layout/chevron2"/>
    <dgm:cxn modelId="{E3EEC279-A508-4103-84B4-AD89157822B7}" srcId="{0103107F-52C7-447E-91AF-DCC9EDA1AFBB}" destId="{145D5DAA-A12B-4379-A74B-94A18677BA4D}" srcOrd="0" destOrd="0" parTransId="{DB4CA5A4-B156-49AF-A4CF-674867725AFF}" sibTransId="{1025853F-4303-4292-AB3C-602BDAB6B1EA}"/>
    <dgm:cxn modelId="{8ABFB01D-086C-41EF-B83A-DFB91DF1913D}" type="presOf" srcId="{46664D00-D481-472D-A7AF-6F5FBBBBAF66}" destId="{B70044C9-F8E1-4E95-9B66-94452C36A927}" srcOrd="0" destOrd="0" presId="urn:microsoft.com/office/officeart/2005/8/layout/chevron2"/>
    <dgm:cxn modelId="{F7699167-69CE-4A00-8DD6-DC5B66D6B322}" type="presOf" srcId="{C44F1A6F-4F2A-4996-AD89-7E6EB6DC0CE5}" destId="{FA84F71B-667C-4992-BB05-4CCAB8AADD33}" srcOrd="0" destOrd="2" presId="urn:microsoft.com/office/officeart/2005/8/layout/chevron2"/>
    <dgm:cxn modelId="{14EE7BA7-5960-432B-91E0-F4628B30B50C}" srcId="{2206CE20-7126-4CE6-853F-826715F19A7A}" destId="{1CA1ACA7-21FD-444B-8E87-2E3755182660}" srcOrd="1" destOrd="0" parTransId="{5D8C3073-FC5E-4832-A484-242603EE5757}" sibTransId="{389F6D58-582C-4985-8DD0-2F2762235C07}"/>
    <dgm:cxn modelId="{4ACA0994-5860-44F1-A47B-35F34C840772}" type="presOf" srcId="{5B532326-73C3-4C03-A7F8-5785BA32D95F}" destId="{FA84F71B-667C-4992-BB05-4CCAB8AADD33}" srcOrd="0" destOrd="0" presId="urn:microsoft.com/office/officeart/2005/8/layout/chevron2"/>
    <dgm:cxn modelId="{80B59076-4AE7-4BCD-B735-CB2973A0D9D0}" srcId="{0103107F-52C7-447E-91AF-DCC9EDA1AFBB}" destId="{05154F9A-0325-4271-8DC5-1267C908A4E5}" srcOrd="2" destOrd="0" parTransId="{0AF0A565-8F5E-462A-8EF6-7EABA1A1A0C0}" sibTransId="{6845E584-48AA-48C1-BA08-37A3AB6F8A5B}"/>
    <dgm:cxn modelId="{600106F9-4229-420F-A956-F5F406844C27}" type="presOf" srcId="{99E7F17C-ED00-4B8C-ABBC-D2D5DD80B825}" destId="{08AD119B-E3A8-4661-88A1-D915429B3DE9}" srcOrd="0" destOrd="0" presId="urn:microsoft.com/office/officeart/2005/8/layout/chevron2"/>
    <dgm:cxn modelId="{6F0FAE81-008C-44E9-AA26-8CE9D5ACE618}" type="presOf" srcId="{D85A88B4-6B29-49DA-8B26-B66FA1ECA519}" destId="{FA84F71B-667C-4992-BB05-4CCAB8AADD33}" srcOrd="0" destOrd="1" presId="urn:microsoft.com/office/officeart/2005/8/layout/chevron2"/>
    <dgm:cxn modelId="{63040242-6C96-4112-8C6C-66FB423D805F}" srcId="{145D5DAA-A12B-4379-A74B-94A18677BA4D}" destId="{70946217-CE5A-4D8A-B89C-91696593D440}" srcOrd="3" destOrd="0" parTransId="{EEC7530B-9EB5-4D29-BA2B-3E8A634D7001}" sibTransId="{07D037C7-158E-4DA5-99AA-A68AD7DAD589}"/>
    <dgm:cxn modelId="{25AA96F1-16C9-48CD-B056-068CAA2BF0A8}" srcId="{2206CE20-7126-4CE6-853F-826715F19A7A}" destId="{99E7F17C-ED00-4B8C-ABBC-D2D5DD80B825}" srcOrd="0" destOrd="0" parTransId="{9D9CD08A-CFE2-49BA-B32B-224011628E55}" sibTransId="{12A21C66-E42F-4EB3-B641-66FCC1FCD937}"/>
    <dgm:cxn modelId="{5F0F834F-3821-494E-9F89-841630CB6DC5}" type="presOf" srcId="{1CA1ACA7-21FD-444B-8E87-2E3755182660}" destId="{08AD119B-E3A8-4661-88A1-D915429B3DE9}" srcOrd="0" destOrd="1" presId="urn:microsoft.com/office/officeart/2005/8/layout/chevron2"/>
    <dgm:cxn modelId="{A050A451-B262-44AB-89A7-3AB99719C4F8}" srcId="{05154F9A-0325-4271-8DC5-1267C908A4E5}" destId="{46664D00-D481-472D-A7AF-6F5FBBBBAF66}" srcOrd="0" destOrd="0" parTransId="{60F94CC1-EEAE-4040-9DA9-7879836614A9}" sibTransId="{5EE0ECFD-19A2-406C-B78C-7DCDF526C039}"/>
    <dgm:cxn modelId="{826E6155-2158-42CA-865F-DE678684609B}" type="presOf" srcId="{70946217-CE5A-4D8A-B89C-91696593D440}" destId="{FA84F71B-667C-4992-BB05-4CCAB8AADD33}" srcOrd="0" destOrd="3" presId="urn:microsoft.com/office/officeart/2005/8/layout/chevron2"/>
    <dgm:cxn modelId="{C50E60B1-B825-4771-A942-25423EFAF2E2}" type="presOf" srcId="{2206CE20-7126-4CE6-853F-826715F19A7A}" destId="{6A6FE81C-5D25-43FB-8E26-CEF4BF93387B}" srcOrd="0" destOrd="0" presId="urn:microsoft.com/office/officeart/2005/8/layout/chevron2"/>
    <dgm:cxn modelId="{AEA76CAD-E4C7-4F93-90E1-F1417AD7988F}" type="presOf" srcId="{294E63D7-E9A9-4D22-9C95-19477A5300CB}" destId="{B70044C9-F8E1-4E95-9B66-94452C36A927}" srcOrd="0" destOrd="1" presId="urn:microsoft.com/office/officeart/2005/8/layout/chevron2"/>
    <dgm:cxn modelId="{7C75CAC4-B431-439D-A765-52F4F4DAFED6}" type="presOf" srcId="{CFABCE2B-D7A0-4319-8291-965FBD8063BC}" destId="{B70044C9-F8E1-4E95-9B66-94452C36A927}" srcOrd="0" destOrd="2" presId="urn:microsoft.com/office/officeart/2005/8/layout/chevron2"/>
    <dgm:cxn modelId="{5DEC333C-A5A8-40C6-9C46-86692C51C6ED}" srcId="{2206CE20-7126-4CE6-853F-826715F19A7A}" destId="{18D40F9A-FC4D-4A39-8074-4B50F3E9D8B5}" srcOrd="2" destOrd="0" parTransId="{FC2912A1-A01E-4BF7-A8A5-78155D9E9DF0}" sibTransId="{909F3EA4-75B7-418A-AC9C-DB2D8F231D48}"/>
    <dgm:cxn modelId="{EA31844C-DA3B-4336-84C1-723D107DCFA4}" type="presOf" srcId="{0103107F-52C7-447E-91AF-DCC9EDA1AFBB}" destId="{D4936735-4EBF-415B-BAC7-72DBC95E5B4F}" srcOrd="0" destOrd="0" presId="urn:microsoft.com/office/officeart/2005/8/layout/chevron2"/>
    <dgm:cxn modelId="{066E9C86-2FCA-4826-AB2B-6478E95B1E03}" srcId="{05154F9A-0325-4271-8DC5-1267C908A4E5}" destId="{CFABCE2B-D7A0-4319-8291-965FBD8063BC}" srcOrd="2" destOrd="0" parTransId="{07FDC12F-AEAC-4FE1-8BBC-FBAA011305A6}" sibTransId="{50D1F98C-9FA2-4BD2-BCFE-F74674AD2C51}"/>
    <dgm:cxn modelId="{673F23E5-E2D9-44A7-81A5-FFB1A1B4FC93}" srcId="{145D5DAA-A12B-4379-A74B-94A18677BA4D}" destId="{D85A88B4-6B29-49DA-8B26-B66FA1ECA519}" srcOrd="1" destOrd="0" parTransId="{7BC0B314-B9B2-4978-B903-EC934126F696}" sibTransId="{0BE7E865-D95A-4ED8-8533-16C599F9C26B}"/>
    <dgm:cxn modelId="{B00F5DCE-2ABD-411A-B547-380B1838BA3D}" type="presOf" srcId="{145D5DAA-A12B-4379-A74B-94A18677BA4D}" destId="{E9645D55-608D-4643-AB10-251E21462056}" srcOrd="0" destOrd="0" presId="urn:microsoft.com/office/officeart/2005/8/layout/chevron2"/>
    <dgm:cxn modelId="{FD57FACC-E211-4D1E-9382-ACD27B668999}" type="presParOf" srcId="{D4936735-4EBF-415B-BAC7-72DBC95E5B4F}" destId="{37A018C0-4669-44E1-9DAD-CD9DF2B9BBE4}" srcOrd="0" destOrd="0" presId="urn:microsoft.com/office/officeart/2005/8/layout/chevron2"/>
    <dgm:cxn modelId="{482E6580-243A-4D9F-9460-8B8153278744}" type="presParOf" srcId="{37A018C0-4669-44E1-9DAD-CD9DF2B9BBE4}" destId="{E9645D55-608D-4643-AB10-251E21462056}" srcOrd="0" destOrd="0" presId="urn:microsoft.com/office/officeart/2005/8/layout/chevron2"/>
    <dgm:cxn modelId="{2AE4CCBD-21F3-4F30-998B-14BC8192B2DC}" type="presParOf" srcId="{37A018C0-4669-44E1-9DAD-CD9DF2B9BBE4}" destId="{FA84F71B-667C-4992-BB05-4CCAB8AADD33}" srcOrd="1" destOrd="0" presId="urn:microsoft.com/office/officeart/2005/8/layout/chevron2"/>
    <dgm:cxn modelId="{E01DFCEF-D482-43D1-84A4-BD0C38A4DFCD}" type="presParOf" srcId="{D4936735-4EBF-415B-BAC7-72DBC95E5B4F}" destId="{30348283-3ECF-4CEB-9087-CD6A18C232A6}" srcOrd="1" destOrd="0" presId="urn:microsoft.com/office/officeart/2005/8/layout/chevron2"/>
    <dgm:cxn modelId="{C505358C-A5AD-418B-B368-2E19788D9F87}" type="presParOf" srcId="{D4936735-4EBF-415B-BAC7-72DBC95E5B4F}" destId="{90E029F9-5013-4C3F-8355-714F17454865}" srcOrd="2" destOrd="0" presId="urn:microsoft.com/office/officeart/2005/8/layout/chevron2"/>
    <dgm:cxn modelId="{05D9F26B-779F-4FE1-8EF7-2C2ABBEB4273}" type="presParOf" srcId="{90E029F9-5013-4C3F-8355-714F17454865}" destId="{6A6FE81C-5D25-43FB-8E26-CEF4BF93387B}" srcOrd="0" destOrd="0" presId="urn:microsoft.com/office/officeart/2005/8/layout/chevron2"/>
    <dgm:cxn modelId="{7FB7DD50-5855-4FC5-A6BD-580F59FF96BD}" type="presParOf" srcId="{90E029F9-5013-4C3F-8355-714F17454865}" destId="{08AD119B-E3A8-4661-88A1-D915429B3DE9}" srcOrd="1" destOrd="0" presId="urn:microsoft.com/office/officeart/2005/8/layout/chevron2"/>
    <dgm:cxn modelId="{8C6DF07D-3361-467C-BC2C-A4E8123EB036}" type="presParOf" srcId="{D4936735-4EBF-415B-BAC7-72DBC95E5B4F}" destId="{A152BCD4-DB2F-4ADB-9C7E-CFF4806AB773}" srcOrd="3" destOrd="0" presId="urn:microsoft.com/office/officeart/2005/8/layout/chevron2"/>
    <dgm:cxn modelId="{1DDF6FAD-3CE2-47F4-A5AB-196CDF2FA6FD}" type="presParOf" srcId="{D4936735-4EBF-415B-BAC7-72DBC95E5B4F}" destId="{CACD720F-C65A-4022-B6B1-F5EB256253E1}" srcOrd="4" destOrd="0" presId="urn:microsoft.com/office/officeart/2005/8/layout/chevron2"/>
    <dgm:cxn modelId="{949A4888-2254-4E46-BE17-37ACCBD09E27}" type="presParOf" srcId="{CACD720F-C65A-4022-B6B1-F5EB256253E1}" destId="{8AB3AAD3-DCF6-41E1-9F56-16CBC9683DEC}" srcOrd="0" destOrd="0" presId="urn:microsoft.com/office/officeart/2005/8/layout/chevron2"/>
    <dgm:cxn modelId="{2CD307DE-80AC-4892-8025-02F3EC697348}" type="presParOf" srcId="{CACD720F-C65A-4022-B6B1-F5EB256253E1}" destId="{B70044C9-F8E1-4E95-9B66-94452C36A927}"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1D9F57-EE7A-4D4D-BD95-BABB56514B3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t-BR"/>
        </a:p>
      </dgm:t>
    </dgm:pt>
    <dgm:pt modelId="{CBECEE52-AD98-48E2-80BD-BAF60CB3E14D}">
      <dgm:prSet phldrT="[Texto]" custT="1"/>
      <dgm:spPr/>
      <dgm:t>
        <a:bodyPr/>
        <a:lstStyle/>
        <a:p>
          <a:r>
            <a:rPr lang="pt-BR" sz="1800" b="1" dirty="0" smtClean="0">
              <a:solidFill>
                <a:srgbClr val="FF0000"/>
              </a:solidFill>
            </a:rPr>
            <a:t>Tradicionais</a:t>
          </a:r>
          <a:endParaRPr lang="pt-BR" sz="1800" b="1" dirty="0">
            <a:solidFill>
              <a:srgbClr val="FF0000"/>
            </a:solidFill>
          </a:endParaRPr>
        </a:p>
      </dgm:t>
    </dgm:pt>
    <dgm:pt modelId="{0D33C6C4-B9BF-416D-8FF3-A868E5C6BF5E}" type="parTrans" cxnId="{34147560-FB28-48B6-9010-5A66601CCA8E}">
      <dgm:prSet/>
      <dgm:spPr/>
      <dgm:t>
        <a:bodyPr/>
        <a:lstStyle/>
        <a:p>
          <a:endParaRPr lang="pt-BR"/>
        </a:p>
      </dgm:t>
    </dgm:pt>
    <dgm:pt modelId="{61E1920E-17C3-4684-8457-4F031E0C4F8A}" type="sibTrans" cxnId="{34147560-FB28-48B6-9010-5A66601CCA8E}">
      <dgm:prSet/>
      <dgm:spPr/>
      <dgm:t>
        <a:bodyPr/>
        <a:lstStyle/>
        <a:p>
          <a:endParaRPr lang="pt-BR"/>
        </a:p>
      </dgm:t>
    </dgm:pt>
    <dgm:pt modelId="{4383D237-8C93-4378-AA0D-01859149409C}">
      <dgm:prSet phldrT="[Texto]"/>
      <dgm:spPr/>
      <dgm:t>
        <a:bodyPr/>
        <a:lstStyle/>
        <a:p>
          <a:r>
            <a:rPr lang="pt-BR" dirty="0" smtClean="0"/>
            <a:t>Teorias neutras, científicas, desinteressadas</a:t>
          </a:r>
          <a:endParaRPr lang="pt-BR" dirty="0"/>
        </a:p>
      </dgm:t>
    </dgm:pt>
    <dgm:pt modelId="{2D001430-79E8-45E3-801F-93513F5C0463}" type="parTrans" cxnId="{ACD0A1D8-FF16-4632-A3EF-CAEB1AF38821}">
      <dgm:prSet/>
      <dgm:spPr/>
      <dgm:t>
        <a:bodyPr/>
        <a:lstStyle/>
        <a:p>
          <a:endParaRPr lang="pt-BR"/>
        </a:p>
      </dgm:t>
    </dgm:pt>
    <dgm:pt modelId="{E280F118-EDB9-4225-A2F9-54765E62C689}" type="sibTrans" cxnId="{ACD0A1D8-FF16-4632-A3EF-CAEB1AF38821}">
      <dgm:prSet/>
      <dgm:spPr/>
      <dgm:t>
        <a:bodyPr/>
        <a:lstStyle/>
        <a:p>
          <a:endParaRPr lang="pt-BR"/>
        </a:p>
      </dgm:t>
    </dgm:pt>
    <dgm:pt modelId="{225FDAB5-E76D-4177-AB2A-7865BAFFA17C}">
      <dgm:prSet phldrT="[Texto]" custT="1"/>
      <dgm:spPr/>
      <dgm:t>
        <a:bodyPr/>
        <a:lstStyle/>
        <a:p>
          <a:endParaRPr lang="pt-BR" sz="1800" b="1" dirty="0" smtClean="0">
            <a:solidFill>
              <a:srgbClr val="FF0000"/>
            </a:solidFill>
          </a:endParaRPr>
        </a:p>
        <a:p>
          <a:r>
            <a:rPr lang="pt-BR" sz="1800" b="1" dirty="0" smtClean="0">
              <a:solidFill>
                <a:srgbClr val="FF0000"/>
              </a:solidFill>
            </a:rPr>
            <a:t>Críticas</a:t>
          </a:r>
          <a:endParaRPr lang="pt-BR" sz="1800" b="1" dirty="0">
            <a:solidFill>
              <a:srgbClr val="FF0000"/>
            </a:solidFill>
          </a:endParaRPr>
        </a:p>
      </dgm:t>
    </dgm:pt>
    <dgm:pt modelId="{C4B8B0BE-7AB9-4F07-A2DA-70B3B3B35AF6}" type="parTrans" cxnId="{0E57CD03-5847-42A1-B145-53F5B24782C0}">
      <dgm:prSet/>
      <dgm:spPr/>
      <dgm:t>
        <a:bodyPr/>
        <a:lstStyle/>
        <a:p>
          <a:endParaRPr lang="pt-BR"/>
        </a:p>
      </dgm:t>
    </dgm:pt>
    <dgm:pt modelId="{EB2526EB-B2C5-4AA1-89F3-F3ADFA01BA58}" type="sibTrans" cxnId="{0E57CD03-5847-42A1-B145-53F5B24782C0}">
      <dgm:prSet/>
      <dgm:spPr/>
      <dgm:t>
        <a:bodyPr/>
        <a:lstStyle/>
        <a:p>
          <a:endParaRPr lang="pt-BR"/>
        </a:p>
      </dgm:t>
    </dgm:pt>
    <dgm:pt modelId="{B9B69A0D-2DC9-4D6C-9D5D-D37B96E7C75D}">
      <dgm:prSet phldrT="[Texto]"/>
      <dgm:spPr/>
      <dgm:t>
        <a:bodyPr/>
        <a:lstStyle/>
        <a:p>
          <a:r>
            <a:rPr lang="pt-BR" dirty="0" smtClean="0"/>
            <a:t>Ênfase no questionamento em relação às desigualdades</a:t>
          </a:r>
          <a:endParaRPr lang="pt-BR" dirty="0"/>
        </a:p>
      </dgm:t>
    </dgm:pt>
    <dgm:pt modelId="{4F44A98C-F673-4445-BCD6-31BC6E4CB2F8}" type="parTrans" cxnId="{C354BCB7-C3B1-44C9-BA43-69732518D579}">
      <dgm:prSet/>
      <dgm:spPr/>
      <dgm:t>
        <a:bodyPr/>
        <a:lstStyle/>
        <a:p>
          <a:endParaRPr lang="pt-BR"/>
        </a:p>
      </dgm:t>
    </dgm:pt>
    <dgm:pt modelId="{BCB191CE-F315-4F04-9C34-97E69DECE0DA}" type="sibTrans" cxnId="{C354BCB7-C3B1-44C9-BA43-69732518D579}">
      <dgm:prSet/>
      <dgm:spPr/>
      <dgm:t>
        <a:bodyPr/>
        <a:lstStyle/>
        <a:p>
          <a:endParaRPr lang="pt-BR"/>
        </a:p>
      </dgm:t>
    </dgm:pt>
    <dgm:pt modelId="{B265F8FF-1B2A-4FA4-A015-88CED0270C90}">
      <dgm:prSet phldrT="[Texto]" custT="1"/>
      <dgm:spPr/>
      <dgm:t>
        <a:bodyPr/>
        <a:lstStyle/>
        <a:p>
          <a:r>
            <a:rPr lang="pt-BR" sz="1800" b="1" dirty="0" smtClean="0">
              <a:solidFill>
                <a:srgbClr val="FF0000"/>
              </a:solidFill>
            </a:rPr>
            <a:t>Pós -Críticas</a:t>
          </a:r>
          <a:endParaRPr lang="pt-BR" sz="1800" b="1" dirty="0">
            <a:solidFill>
              <a:srgbClr val="FF0000"/>
            </a:solidFill>
          </a:endParaRPr>
        </a:p>
      </dgm:t>
    </dgm:pt>
    <dgm:pt modelId="{5B6ED29A-9B16-4214-BD01-81BBD9805A6D}" type="parTrans" cxnId="{927272D7-B48B-46D7-A602-405188A9C48D}">
      <dgm:prSet/>
      <dgm:spPr/>
      <dgm:t>
        <a:bodyPr/>
        <a:lstStyle/>
        <a:p>
          <a:endParaRPr lang="pt-BR"/>
        </a:p>
      </dgm:t>
    </dgm:pt>
    <dgm:pt modelId="{1DBB40C7-45B9-4563-92FC-319A7E013CE7}" type="sibTrans" cxnId="{927272D7-B48B-46D7-A602-405188A9C48D}">
      <dgm:prSet/>
      <dgm:spPr/>
      <dgm:t>
        <a:bodyPr/>
        <a:lstStyle/>
        <a:p>
          <a:endParaRPr lang="pt-BR"/>
        </a:p>
      </dgm:t>
    </dgm:pt>
    <dgm:pt modelId="{A44865E8-B8F8-48E2-AE1F-4B2A97E8FF6A}">
      <dgm:prSet/>
      <dgm:spPr/>
      <dgm:t>
        <a:bodyPr/>
        <a:lstStyle/>
        <a:p>
          <a:r>
            <a:rPr lang="pt-BR" dirty="0" smtClean="0"/>
            <a:t>Abordagens multidisciplinares para o currículo</a:t>
          </a:r>
          <a:endParaRPr lang="pt-BR" dirty="0"/>
        </a:p>
      </dgm:t>
    </dgm:pt>
    <dgm:pt modelId="{8A9AD82B-F8AE-4279-8C2D-4CD81B427A5A}" type="parTrans" cxnId="{A7C92E89-D49F-4D6F-8FD9-01C0F1BA371E}">
      <dgm:prSet/>
      <dgm:spPr/>
      <dgm:t>
        <a:bodyPr/>
        <a:lstStyle/>
        <a:p>
          <a:endParaRPr lang="pt-BR"/>
        </a:p>
      </dgm:t>
    </dgm:pt>
    <dgm:pt modelId="{29D84074-C16C-4114-8791-3B79ED8A1AB6}" type="sibTrans" cxnId="{A7C92E89-D49F-4D6F-8FD9-01C0F1BA371E}">
      <dgm:prSet/>
      <dgm:spPr/>
      <dgm:t>
        <a:bodyPr/>
        <a:lstStyle/>
        <a:p>
          <a:endParaRPr lang="pt-BR"/>
        </a:p>
      </dgm:t>
    </dgm:pt>
    <dgm:pt modelId="{AD0E4FB1-770C-4E05-BA5C-56533858A659}" type="pres">
      <dgm:prSet presAssocID="{3D1D9F57-EE7A-4D4D-BD95-BABB56514B35}" presName="linearFlow" presStyleCnt="0">
        <dgm:presLayoutVars>
          <dgm:dir/>
          <dgm:animLvl val="lvl"/>
          <dgm:resizeHandles val="exact"/>
        </dgm:presLayoutVars>
      </dgm:prSet>
      <dgm:spPr/>
      <dgm:t>
        <a:bodyPr/>
        <a:lstStyle/>
        <a:p>
          <a:endParaRPr lang="pt-BR"/>
        </a:p>
      </dgm:t>
    </dgm:pt>
    <dgm:pt modelId="{AC00D94E-447F-469A-9598-7994A90B2335}" type="pres">
      <dgm:prSet presAssocID="{CBECEE52-AD98-48E2-80BD-BAF60CB3E14D}" presName="composite" presStyleCnt="0"/>
      <dgm:spPr/>
    </dgm:pt>
    <dgm:pt modelId="{AA42BF37-1166-4C82-885B-0978C0C95FB2}" type="pres">
      <dgm:prSet presAssocID="{CBECEE52-AD98-48E2-80BD-BAF60CB3E14D}" presName="parentText" presStyleLbl="alignNode1" presStyleIdx="0" presStyleCnt="3" custScaleX="114823" custScaleY="110490">
        <dgm:presLayoutVars>
          <dgm:chMax val="1"/>
          <dgm:bulletEnabled val="1"/>
        </dgm:presLayoutVars>
      </dgm:prSet>
      <dgm:spPr/>
      <dgm:t>
        <a:bodyPr/>
        <a:lstStyle/>
        <a:p>
          <a:endParaRPr lang="pt-BR"/>
        </a:p>
      </dgm:t>
    </dgm:pt>
    <dgm:pt modelId="{10A01461-26C6-414B-BAC7-67CF0A0308C4}" type="pres">
      <dgm:prSet presAssocID="{CBECEE52-AD98-48E2-80BD-BAF60CB3E14D}" presName="descendantText" presStyleLbl="alignAcc1" presStyleIdx="0" presStyleCnt="3">
        <dgm:presLayoutVars>
          <dgm:bulletEnabled val="1"/>
        </dgm:presLayoutVars>
      </dgm:prSet>
      <dgm:spPr/>
      <dgm:t>
        <a:bodyPr/>
        <a:lstStyle/>
        <a:p>
          <a:endParaRPr lang="pt-BR"/>
        </a:p>
      </dgm:t>
    </dgm:pt>
    <dgm:pt modelId="{6EA363E3-47D8-4857-AC46-F3992623E8A3}" type="pres">
      <dgm:prSet presAssocID="{61E1920E-17C3-4684-8457-4F031E0C4F8A}" presName="sp" presStyleCnt="0"/>
      <dgm:spPr/>
    </dgm:pt>
    <dgm:pt modelId="{70CF7B58-47E8-43EA-A4F0-29230040A483}" type="pres">
      <dgm:prSet presAssocID="{225FDAB5-E76D-4177-AB2A-7865BAFFA17C}" presName="composite" presStyleCnt="0"/>
      <dgm:spPr/>
    </dgm:pt>
    <dgm:pt modelId="{E0FB25DA-E5CB-4998-9B62-FA76C590D8CF}" type="pres">
      <dgm:prSet presAssocID="{225FDAB5-E76D-4177-AB2A-7865BAFFA17C}" presName="parentText" presStyleLbl="alignNode1" presStyleIdx="1" presStyleCnt="3">
        <dgm:presLayoutVars>
          <dgm:chMax val="1"/>
          <dgm:bulletEnabled val="1"/>
        </dgm:presLayoutVars>
      </dgm:prSet>
      <dgm:spPr/>
      <dgm:t>
        <a:bodyPr/>
        <a:lstStyle/>
        <a:p>
          <a:endParaRPr lang="pt-BR"/>
        </a:p>
      </dgm:t>
    </dgm:pt>
    <dgm:pt modelId="{485A7681-9135-43A7-8F35-7CC4C6DDA3A6}" type="pres">
      <dgm:prSet presAssocID="{225FDAB5-E76D-4177-AB2A-7865BAFFA17C}" presName="descendantText" presStyleLbl="alignAcc1" presStyleIdx="1" presStyleCnt="3">
        <dgm:presLayoutVars>
          <dgm:bulletEnabled val="1"/>
        </dgm:presLayoutVars>
      </dgm:prSet>
      <dgm:spPr/>
      <dgm:t>
        <a:bodyPr/>
        <a:lstStyle/>
        <a:p>
          <a:endParaRPr lang="pt-BR"/>
        </a:p>
      </dgm:t>
    </dgm:pt>
    <dgm:pt modelId="{CCDC3ECB-C7B0-4E1B-826D-6AA2B05FA7C9}" type="pres">
      <dgm:prSet presAssocID="{EB2526EB-B2C5-4AA1-89F3-F3ADFA01BA58}" presName="sp" presStyleCnt="0"/>
      <dgm:spPr/>
    </dgm:pt>
    <dgm:pt modelId="{DBC9F86C-7F6B-4243-AA4A-5F5EC1EDE4DA}" type="pres">
      <dgm:prSet presAssocID="{B265F8FF-1B2A-4FA4-A015-88CED0270C90}" presName="composite" presStyleCnt="0"/>
      <dgm:spPr/>
    </dgm:pt>
    <dgm:pt modelId="{F012B5B5-65C6-4253-83E2-33FC8E091E9A}" type="pres">
      <dgm:prSet presAssocID="{B265F8FF-1B2A-4FA4-A015-88CED0270C90}" presName="parentText" presStyleLbl="alignNode1" presStyleIdx="2" presStyleCnt="3">
        <dgm:presLayoutVars>
          <dgm:chMax val="1"/>
          <dgm:bulletEnabled val="1"/>
        </dgm:presLayoutVars>
      </dgm:prSet>
      <dgm:spPr/>
      <dgm:t>
        <a:bodyPr/>
        <a:lstStyle/>
        <a:p>
          <a:endParaRPr lang="pt-BR"/>
        </a:p>
      </dgm:t>
    </dgm:pt>
    <dgm:pt modelId="{7ECF8BD5-70AF-4558-9F34-B287E8D19D75}" type="pres">
      <dgm:prSet presAssocID="{B265F8FF-1B2A-4FA4-A015-88CED0270C90}" presName="descendantText" presStyleLbl="alignAcc1" presStyleIdx="2" presStyleCnt="3">
        <dgm:presLayoutVars>
          <dgm:bulletEnabled val="1"/>
        </dgm:presLayoutVars>
      </dgm:prSet>
      <dgm:spPr/>
      <dgm:t>
        <a:bodyPr/>
        <a:lstStyle/>
        <a:p>
          <a:endParaRPr lang="pt-BR"/>
        </a:p>
      </dgm:t>
    </dgm:pt>
  </dgm:ptLst>
  <dgm:cxnLst>
    <dgm:cxn modelId="{AAE1B723-52EC-4177-88DE-C53E8D3E14C1}" type="presOf" srcId="{4383D237-8C93-4378-AA0D-01859149409C}" destId="{10A01461-26C6-414B-BAC7-67CF0A0308C4}" srcOrd="0" destOrd="0" presId="urn:microsoft.com/office/officeart/2005/8/layout/chevron2"/>
    <dgm:cxn modelId="{ABDECF4F-B3FE-4E85-BA10-7DA953D26354}" type="presOf" srcId="{B9B69A0D-2DC9-4D6C-9D5D-D37B96E7C75D}" destId="{485A7681-9135-43A7-8F35-7CC4C6DDA3A6}" srcOrd="0" destOrd="0" presId="urn:microsoft.com/office/officeart/2005/8/layout/chevron2"/>
    <dgm:cxn modelId="{927272D7-B48B-46D7-A602-405188A9C48D}" srcId="{3D1D9F57-EE7A-4D4D-BD95-BABB56514B35}" destId="{B265F8FF-1B2A-4FA4-A015-88CED0270C90}" srcOrd="2" destOrd="0" parTransId="{5B6ED29A-9B16-4214-BD01-81BBD9805A6D}" sibTransId="{1DBB40C7-45B9-4563-92FC-319A7E013CE7}"/>
    <dgm:cxn modelId="{C354BCB7-C3B1-44C9-BA43-69732518D579}" srcId="{225FDAB5-E76D-4177-AB2A-7865BAFFA17C}" destId="{B9B69A0D-2DC9-4D6C-9D5D-D37B96E7C75D}" srcOrd="0" destOrd="0" parTransId="{4F44A98C-F673-4445-BCD6-31BC6E4CB2F8}" sibTransId="{BCB191CE-F315-4F04-9C34-97E69DECE0DA}"/>
    <dgm:cxn modelId="{34147560-FB28-48B6-9010-5A66601CCA8E}" srcId="{3D1D9F57-EE7A-4D4D-BD95-BABB56514B35}" destId="{CBECEE52-AD98-48E2-80BD-BAF60CB3E14D}" srcOrd="0" destOrd="0" parTransId="{0D33C6C4-B9BF-416D-8FF3-A868E5C6BF5E}" sibTransId="{61E1920E-17C3-4684-8457-4F031E0C4F8A}"/>
    <dgm:cxn modelId="{0E57CD03-5847-42A1-B145-53F5B24782C0}" srcId="{3D1D9F57-EE7A-4D4D-BD95-BABB56514B35}" destId="{225FDAB5-E76D-4177-AB2A-7865BAFFA17C}" srcOrd="1" destOrd="0" parTransId="{C4B8B0BE-7AB9-4F07-A2DA-70B3B3B35AF6}" sibTransId="{EB2526EB-B2C5-4AA1-89F3-F3ADFA01BA58}"/>
    <dgm:cxn modelId="{E1048FA3-5CDB-491F-A01C-EBC899754A3E}" type="presOf" srcId="{3D1D9F57-EE7A-4D4D-BD95-BABB56514B35}" destId="{AD0E4FB1-770C-4E05-BA5C-56533858A659}" srcOrd="0" destOrd="0" presId="urn:microsoft.com/office/officeart/2005/8/layout/chevron2"/>
    <dgm:cxn modelId="{D3C68237-5DAF-47F1-9555-18042AC4497C}" type="presOf" srcId="{B265F8FF-1B2A-4FA4-A015-88CED0270C90}" destId="{F012B5B5-65C6-4253-83E2-33FC8E091E9A}" srcOrd="0" destOrd="0" presId="urn:microsoft.com/office/officeart/2005/8/layout/chevron2"/>
    <dgm:cxn modelId="{A7C92E89-D49F-4D6F-8FD9-01C0F1BA371E}" srcId="{B265F8FF-1B2A-4FA4-A015-88CED0270C90}" destId="{A44865E8-B8F8-48E2-AE1F-4B2A97E8FF6A}" srcOrd="0" destOrd="0" parTransId="{8A9AD82B-F8AE-4279-8C2D-4CD81B427A5A}" sibTransId="{29D84074-C16C-4114-8791-3B79ED8A1AB6}"/>
    <dgm:cxn modelId="{ACD0A1D8-FF16-4632-A3EF-CAEB1AF38821}" srcId="{CBECEE52-AD98-48E2-80BD-BAF60CB3E14D}" destId="{4383D237-8C93-4378-AA0D-01859149409C}" srcOrd="0" destOrd="0" parTransId="{2D001430-79E8-45E3-801F-93513F5C0463}" sibTransId="{E280F118-EDB9-4225-A2F9-54765E62C689}"/>
    <dgm:cxn modelId="{891009F4-2ED4-471B-8AC4-5B423E6042F6}" type="presOf" srcId="{225FDAB5-E76D-4177-AB2A-7865BAFFA17C}" destId="{E0FB25DA-E5CB-4998-9B62-FA76C590D8CF}" srcOrd="0" destOrd="0" presId="urn:microsoft.com/office/officeart/2005/8/layout/chevron2"/>
    <dgm:cxn modelId="{1C14C08F-95D0-4D37-A267-7E5B03244921}" type="presOf" srcId="{CBECEE52-AD98-48E2-80BD-BAF60CB3E14D}" destId="{AA42BF37-1166-4C82-885B-0978C0C95FB2}" srcOrd="0" destOrd="0" presId="urn:microsoft.com/office/officeart/2005/8/layout/chevron2"/>
    <dgm:cxn modelId="{4E07972D-E88F-4778-9678-30D23353DA47}" type="presOf" srcId="{A44865E8-B8F8-48E2-AE1F-4B2A97E8FF6A}" destId="{7ECF8BD5-70AF-4558-9F34-B287E8D19D75}" srcOrd="0" destOrd="0" presId="urn:microsoft.com/office/officeart/2005/8/layout/chevron2"/>
    <dgm:cxn modelId="{47A5FAC8-7D1C-441D-B439-C4F0B4A1CC4E}" type="presParOf" srcId="{AD0E4FB1-770C-4E05-BA5C-56533858A659}" destId="{AC00D94E-447F-469A-9598-7994A90B2335}" srcOrd="0" destOrd="0" presId="urn:microsoft.com/office/officeart/2005/8/layout/chevron2"/>
    <dgm:cxn modelId="{6F8A91FF-882C-418C-9486-73243C103BFF}" type="presParOf" srcId="{AC00D94E-447F-469A-9598-7994A90B2335}" destId="{AA42BF37-1166-4C82-885B-0978C0C95FB2}" srcOrd="0" destOrd="0" presId="urn:microsoft.com/office/officeart/2005/8/layout/chevron2"/>
    <dgm:cxn modelId="{BC40B23E-7FD8-4C1B-96E0-C603BB0CB35C}" type="presParOf" srcId="{AC00D94E-447F-469A-9598-7994A90B2335}" destId="{10A01461-26C6-414B-BAC7-67CF0A0308C4}" srcOrd="1" destOrd="0" presId="urn:microsoft.com/office/officeart/2005/8/layout/chevron2"/>
    <dgm:cxn modelId="{72283415-A867-42E7-AFAB-E391096A4DBB}" type="presParOf" srcId="{AD0E4FB1-770C-4E05-BA5C-56533858A659}" destId="{6EA363E3-47D8-4857-AC46-F3992623E8A3}" srcOrd="1" destOrd="0" presId="urn:microsoft.com/office/officeart/2005/8/layout/chevron2"/>
    <dgm:cxn modelId="{366496A4-B5C4-4D67-9676-2B4293AA9BA4}" type="presParOf" srcId="{AD0E4FB1-770C-4E05-BA5C-56533858A659}" destId="{70CF7B58-47E8-43EA-A4F0-29230040A483}" srcOrd="2" destOrd="0" presId="urn:microsoft.com/office/officeart/2005/8/layout/chevron2"/>
    <dgm:cxn modelId="{0A62DB91-7A02-4FD0-9879-89F127C81A35}" type="presParOf" srcId="{70CF7B58-47E8-43EA-A4F0-29230040A483}" destId="{E0FB25DA-E5CB-4998-9B62-FA76C590D8CF}" srcOrd="0" destOrd="0" presId="urn:microsoft.com/office/officeart/2005/8/layout/chevron2"/>
    <dgm:cxn modelId="{FF52FE5B-78FF-4C99-8C39-F8371817F49D}" type="presParOf" srcId="{70CF7B58-47E8-43EA-A4F0-29230040A483}" destId="{485A7681-9135-43A7-8F35-7CC4C6DDA3A6}" srcOrd="1" destOrd="0" presId="urn:microsoft.com/office/officeart/2005/8/layout/chevron2"/>
    <dgm:cxn modelId="{2BF02108-7BDC-4F8B-A866-73C95C944E4D}" type="presParOf" srcId="{AD0E4FB1-770C-4E05-BA5C-56533858A659}" destId="{CCDC3ECB-C7B0-4E1B-826D-6AA2B05FA7C9}" srcOrd="3" destOrd="0" presId="urn:microsoft.com/office/officeart/2005/8/layout/chevron2"/>
    <dgm:cxn modelId="{E0AFC9C5-9CC7-48BB-B9C5-2152F8F34085}" type="presParOf" srcId="{AD0E4FB1-770C-4E05-BA5C-56533858A659}" destId="{DBC9F86C-7F6B-4243-AA4A-5F5EC1EDE4DA}" srcOrd="4" destOrd="0" presId="urn:microsoft.com/office/officeart/2005/8/layout/chevron2"/>
    <dgm:cxn modelId="{78BB5D66-156D-4B6E-B08E-B8F132E76E32}" type="presParOf" srcId="{DBC9F86C-7F6B-4243-AA4A-5F5EC1EDE4DA}" destId="{F012B5B5-65C6-4253-83E2-33FC8E091E9A}" srcOrd="0" destOrd="0" presId="urn:microsoft.com/office/officeart/2005/8/layout/chevron2"/>
    <dgm:cxn modelId="{E764BF9D-5CD5-4F80-A0B8-586A50E76E78}" type="presParOf" srcId="{DBC9F86C-7F6B-4243-AA4A-5F5EC1EDE4DA}" destId="{7ECF8BD5-70AF-4558-9F34-B287E8D19D75}"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86B60-3EED-42FE-B321-2296721F7B4B}">
      <dsp:nvSpPr>
        <dsp:cNvPr id="0" name=""/>
        <dsp:cNvSpPr/>
      </dsp:nvSpPr>
      <dsp:spPr>
        <a:xfrm rot="5400000">
          <a:off x="5260778" y="-1783281"/>
          <a:ext cx="1768078" cy="5783357"/>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smtClean="0"/>
            <a:t>Nos quais o sujeito age: na escola, ocorre a relação professor-aluno, professores-pais, aluno-aluno. Os cenários são: o ambiente físico que envolve as pessoas e seus papéis, as relações afetivas e de poder, as funções e as rotinas.</a:t>
          </a:r>
          <a:endParaRPr lang="pt-BR" sz="1700" kern="1200" dirty="0"/>
        </a:p>
      </dsp:txBody>
      <dsp:txXfrm rot="-5400000">
        <a:off x="3253139" y="310668"/>
        <a:ext cx="5697047" cy="1595458"/>
      </dsp:txXfrm>
    </dsp:sp>
    <dsp:sp modelId="{F0BE127F-499E-4DBB-9EC4-D3C4EB92E7C5}">
      <dsp:nvSpPr>
        <dsp:cNvPr id="0" name=""/>
        <dsp:cNvSpPr/>
      </dsp:nvSpPr>
      <dsp:spPr>
        <a:xfrm>
          <a:off x="0" y="3348"/>
          <a:ext cx="3253138" cy="221009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smtClean="0"/>
            <a:t>CAMPOS INTERATIVOS </a:t>
          </a:r>
          <a:endParaRPr lang="pt-BR" sz="2400" kern="1200" dirty="0"/>
        </a:p>
      </dsp:txBody>
      <dsp:txXfrm>
        <a:off x="107888" y="111236"/>
        <a:ext cx="3037362" cy="1994321"/>
      </dsp:txXfrm>
    </dsp:sp>
    <dsp:sp modelId="{45FD4B23-8353-4591-B7A3-7070C34D747D}">
      <dsp:nvSpPr>
        <dsp:cNvPr id="0" name=""/>
        <dsp:cNvSpPr/>
      </dsp:nvSpPr>
      <dsp:spPr>
        <a:xfrm rot="5400000">
          <a:off x="5260778" y="537321"/>
          <a:ext cx="1768078" cy="5783357"/>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smtClean="0"/>
            <a:t>Os quais se referem aos aspectos biopsicossociais dos envolvidos no processo: da criança, do professor e dos pais; </a:t>
          </a:r>
          <a:endParaRPr lang="pt-BR" sz="1700" kern="1200" dirty="0"/>
        </a:p>
      </dsp:txBody>
      <dsp:txXfrm rot="-5400000">
        <a:off x="3253139" y="2631270"/>
        <a:ext cx="5697047" cy="1595458"/>
      </dsp:txXfrm>
    </dsp:sp>
    <dsp:sp modelId="{2172DF8F-D112-4565-96C8-1D72FAF8B579}">
      <dsp:nvSpPr>
        <dsp:cNvPr id="0" name=""/>
        <dsp:cNvSpPr/>
      </dsp:nvSpPr>
      <dsp:spPr>
        <a:xfrm>
          <a:off x="0" y="2323951"/>
          <a:ext cx="3253138" cy="221009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smtClean="0"/>
            <a:t>COMPONENTES INDIVIDUAIS </a:t>
          </a:r>
          <a:endParaRPr lang="pt-BR" sz="2400" kern="1200" dirty="0"/>
        </a:p>
      </dsp:txBody>
      <dsp:txXfrm>
        <a:off x="107888" y="2431839"/>
        <a:ext cx="3037362" cy="1994321"/>
      </dsp:txXfrm>
    </dsp:sp>
    <dsp:sp modelId="{83906CAF-743C-4285-8467-688EF3FAA7F7}">
      <dsp:nvSpPr>
        <dsp:cNvPr id="0" name=""/>
        <dsp:cNvSpPr/>
      </dsp:nvSpPr>
      <dsp:spPr>
        <a:xfrm rot="5400000">
          <a:off x="5260778" y="2857923"/>
          <a:ext cx="1768078" cy="5783357"/>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smtClean="0"/>
            <a:t>Envolvido no processo de desenvolvimento de cada pessoa: o tempo vivido, o presente e o tempo prospectivo.</a:t>
          </a:r>
          <a:endParaRPr lang="pt-BR" sz="1700" kern="1200" dirty="0"/>
        </a:p>
      </dsp:txBody>
      <dsp:txXfrm rot="-5400000">
        <a:off x="3253139" y="4951872"/>
        <a:ext cx="5697047" cy="1595458"/>
      </dsp:txXfrm>
    </dsp:sp>
    <dsp:sp modelId="{DD460C15-EBFD-4C40-B057-275D5D75C11D}">
      <dsp:nvSpPr>
        <dsp:cNvPr id="0" name=""/>
        <dsp:cNvSpPr/>
      </dsp:nvSpPr>
      <dsp:spPr>
        <a:xfrm>
          <a:off x="0" y="4644553"/>
          <a:ext cx="3253138" cy="221009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smtClean="0"/>
            <a:t>TEMPO</a:t>
          </a:r>
          <a:endParaRPr lang="pt-BR" sz="2400" kern="1200" dirty="0"/>
        </a:p>
      </dsp:txBody>
      <dsp:txXfrm>
        <a:off x="107888" y="4752441"/>
        <a:ext cx="3037362" cy="1994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45D55-608D-4643-AB10-251E21462056}">
      <dsp:nvSpPr>
        <dsp:cNvPr id="0" name=""/>
        <dsp:cNvSpPr/>
      </dsp:nvSpPr>
      <dsp:spPr>
        <a:xfrm rot="5400000">
          <a:off x="-302573" y="302573"/>
          <a:ext cx="2017155" cy="14120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b="1" kern="1200" dirty="0" smtClean="0">
              <a:solidFill>
                <a:srgbClr val="0070C0"/>
              </a:solidFill>
            </a:rPr>
            <a:t>Teorias Tradicionais</a:t>
          </a:r>
          <a:endParaRPr lang="pt-BR" sz="1800" b="1" kern="1200" dirty="0">
            <a:solidFill>
              <a:srgbClr val="0070C0"/>
            </a:solidFill>
          </a:endParaRPr>
        </a:p>
      </dsp:txBody>
      <dsp:txXfrm rot="-5400000">
        <a:off x="1" y="706003"/>
        <a:ext cx="1412008" cy="605147"/>
      </dsp:txXfrm>
    </dsp:sp>
    <dsp:sp modelId="{FA84F71B-667C-4992-BB05-4CCAB8AADD33}">
      <dsp:nvSpPr>
        <dsp:cNvPr id="0" name=""/>
        <dsp:cNvSpPr/>
      </dsp:nvSpPr>
      <dsp:spPr>
        <a:xfrm rot="5400000">
          <a:off x="4622428" y="-3194162"/>
          <a:ext cx="1311150" cy="77319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t-BR" sz="1800" b="1" kern="1200" dirty="0" smtClean="0"/>
            <a:t>Institucionalização da educação em massas </a:t>
          </a:r>
          <a:endParaRPr lang="pt-BR" sz="1800" b="1" kern="1200" dirty="0"/>
        </a:p>
        <a:p>
          <a:pPr marL="171450" lvl="1" indent="-171450" algn="l" defTabSz="800100">
            <a:lnSpc>
              <a:spcPct val="90000"/>
            </a:lnSpc>
            <a:spcBef>
              <a:spcPct val="0"/>
            </a:spcBef>
            <a:spcAft>
              <a:spcPct val="15000"/>
            </a:spcAft>
            <a:buChar char="••"/>
          </a:pPr>
          <a:r>
            <a:rPr lang="pt-BR" sz="1800" b="1" kern="1200" dirty="0" smtClean="0"/>
            <a:t>Escola comparada a uma empresa ou indústria</a:t>
          </a:r>
          <a:endParaRPr lang="pt-BR" sz="1800" b="1" kern="1200" dirty="0"/>
        </a:p>
        <a:p>
          <a:pPr marL="171450" lvl="1" indent="-171450" algn="l" defTabSz="800100">
            <a:lnSpc>
              <a:spcPct val="90000"/>
            </a:lnSpc>
            <a:spcBef>
              <a:spcPct val="0"/>
            </a:spcBef>
            <a:spcAft>
              <a:spcPct val="15000"/>
            </a:spcAft>
            <a:buChar char="••"/>
          </a:pPr>
          <a:r>
            <a:rPr lang="pt-BR" sz="1800" b="1" kern="1200" dirty="0" err="1" smtClean="0"/>
            <a:t>Bobbit</a:t>
          </a:r>
          <a:r>
            <a:rPr lang="pt-BR" sz="1800" b="1" kern="1200" dirty="0" smtClean="0"/>
            <a:t> (1918)  e Tyler – foco na economia e eficiência</a:t>
          </a:r>
          <a:endParaRPr lang="pt-BR" sz="1800" b="1" kern="1200" dirty="0"/>
        </a:p>
        <a:p>
          <a:pPr marL="171450" lvl="1" indent="-171450" algn="l" defTabSz="800100">
            <a:lnSpc>
              <a:spcPct val="90000"/>
            </a:lnSpc>
            <a:spcBef>
              <a:spcPct val="0"/>
            </a:spcBef>
            <a:spcAft>
              <a:spcPct val="15000"/>
            </a:spcAft>
            <a:buChar char="••"/>
          </a:pPr>
          <a:r>
            <a:rPr lang="pt-BR" sz="1800" b="1" kern="1200" dirty="0" smtClean="0"/>
            <a:t>Foco nas exigências profissionais da vida adulta. Até fim </a:t>
          </a:r>
          <a:r>
            <a:rPr lang="pt-BR" sz="1800" b="1" kern="1200" dirty="0" err="1" smtClean="0"/>
            <a:t>déc</a:t>
          </a:r>
          <a:r>
            <a:rPr lang="pt-BR" sz="1800" b="1" kern="1200" dirty="0" smtClean="0"/>
            <a:t>.60</a:t>
          </a:r>
          <a:endParaRPr lang="pt-BR" sz="1800" b="1" kern="1200" dirty="0"/>
        </a:p>
      </dsp:txBody>
      <dsp:txXfrm rot="-5400000">
        <a:off x="1412008" y="80263"/>
        <a:ext cx="7667986" cy="1183140"/>
      </dsp:txXfrm>
    </dsp:sp>
    <dsp:sp modelId="{6A6FE81C-5D25-43FB-8E26-CEF4BF93387B}">
      <dsp:nvSpPr>
        <dsp:cNvPr id="0" name=""/>
        <dsp:cNvSpPr/>
      </dsp:nvSpPr>
      <dsp:spPr>
        <a:xfrm rot="5400000">
          <a:off x="-302573" y="2172715"/>
          <a:ext cx="2017155" cy="14120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b="1" kern="1200" dirty="0" smtClean="0">
              <a:solidFill>
                <a:srgbClr val="0070C0"/>
              </a:solidFill>
            </a:rPr>
            <a:t>Teorias Críticas</a:t>
          </a:r>
        </a:p>
      </dsp:txBody>
      <dsp:txXfrm rot="-5400000">
        <a:off x="1" y="2576145"/>
        <a:ext cx="1412008" cy="605147"/>
      </dsp:txXfrm>
    </dsp:sp>
    <dsp:sp modelId="{08AD119B-E3A8-4661-88A1-D915429B3DE9}">
      <dsp:nvSpPr>
        <dsp:cNvPr id="0" name=""/>
        <dsp:cNvSpPr/>
      </dsp:nvSpPr>
      <dsp:spPr>
        <a:xfrm rot="5400000">
          <a:off x="4524925" y="-1257453"/>
          <a:ext cx="1506158" cy="77319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t-BR" sz="1800" b="1" kern="1200" dirty="0" smtClean="0"/>
            <a:t>Discordavam do pensamento da estrutura tradicional;</a:t>
          </a:r>
          <a:endParaRPr lang="pt-BR" sz="1800" b="1" kern="1200" dirty="0"/>
        </a:p>
        <a:p>
          <a:pPr marL="171450" lvl="1" indent="-171450" algn="l" defTabSz="800100">
            <a:lnSpc>
              <a:spcPct val="90000"/>
            </a:lnSpc>
            <a:spcBef>
              <a:spcPct val="0"/>
            </a:spcBef>
            <a:spcAft>
              <a:spcPct val="15000"/>
            </a:spcAft>
            <a:buChar char="••"/>
          </a:pPr>
          <a:r>
            <a:rPr lang="pt-BR" sz="1800" b="1" kern="1200" dirty="0" smtClean="0"/>
            <a:t> Paulo Freire e outros concebiam o currículo como meio de disseminação e reprodução de ideologias sociais e políticas</a:t>
          </a:r>
          <a:endParaRPr lang="pt-BR" sz="1800" b="1" kern="1200" dirty="0"/>
        </a:p>
        <a:p>
          <a:pPr marL="171450" lvl="1" indent="-171450" algn="l" defTabSz="800100">
            <a:lnSpc>
              <a:spcPct val="90000"/>
            </a:lnSpc>
            <a:spcBef>
              <a:spcPct val="0"/>
            </a:spcBef>
            <a:spcAft>
              <a:spcPct val="15000"/>
            </a:spcAft>
            <a:buChar char="••"/>
          </a:pPr>
          <a:r>
            <a:rPr lang="pt-BR" sz="1800" b="1" kern="1200" dirty="0" smtClean="0"/>
            <a:t>Crítica à influencia da  cultura dominante na organização escolar, não possibilitando uma sociedade igualitária; A favor da classe dominada! Final dos anos 60!</a:t>
          </a:r>
          <a:endParaRPr lang="pt-BR" sz="1800" b="1" kern="1200" dirty="0"/>
        </a:p>
      </dsp:txBody>
      <dsp:txXfrm rot="-5400000">
        <a:off x="1412009" y="1928988"/>
        <a:ext cx="7658466" cy="1359108"/>
      </dsp:txXfrm>
    </dsp:sp>
    <dsp:sp modelId="{8AB3AAD3-DCF6-41E1-9F56-16CBC9683DEC}">
      <dsp:nvSpPr>
        <dsp:cNvPr id="0" name=""/>
        <dsp:cNvSpPr/>
      </dsp:nvSpPr>
      <dsp:spPr>
        <a:xfrm rot="5400000">
          <a:off x="-302573" y="4341366"/>
          <a:ext cx="2017155" cy="14120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b="1" kern="1200" dirty="0" smtClean="0">
              <a:solidFill>
                <a:srgbClr val="0070C0"/>
              </a:solidFill>
            </a:rPr>
            <a:t>Teorias Pós-Críticas</a:t>
          </a:r>
          <a:endParaRPr lang="pt-BR" sz="1800" b="1" kern="1200" dirty="0">
            <a:solidFill>
              <a:srgbClr val="0070C0"/>
            </a:solidFill>
          </a:endParaRPr>
        </a:p>
      </dsp:txBody>
      <dsp:txXfrm rot="-5400000">
        <a:off x="1" y="4744796"/>
        <a:ext cx="1412008" cy="605147"/>
      </dsp:txXfrm>
    </dsp:sp>
    <dsp:sp modelId="{B70044C9-F8E1-4E95-9B66-94452C36A927}">
      <dsp:nvSpPr>
        <dsp:cNvPr id="0" name=""/>
        <dsp:cNvSpPr/>
      </dsp:nvSpPr>
      <dsp:spPr>
        <a:xfrm rot="5400000">
          <a:off x="4375807" y="828372"/>
          <a:ext cx="1804392" cy="77319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t-BR" sz="1800" b="1" kern="1200" dirty="0" smtClean="0"/>
            <a:t>Tentativa de dar voz as pessoas das classes dominadas;</a:t>
          </a:r>
          <a:endParaRPr lang="pt-BR" sz="1800" b="1" kern="1200" dirty="0"/>
        </a:p>
        <a:p>
          <a:pPr marL="171450" lvl="1" indent="-171450" algn="l" defTabSz="800100">
            <a:lnSpc>
              <a:spcPct val="90000"/>
            </a:lnSpc>
            <a:spcBef>
              <a:spcPct val="0"/>
            </a:spcBef>
            <a:spcAft>
              <a:spcPct val="15000"/>
            </a:spcAft>
            <a:buChar char="••"/>
          </a:pPr>
          <a:r>
            <a:rPr lang="pt-BR" sz="1800" b="1" kern="1200" dirty="0" smtClean="0"/>
            <a:t>Defesa de um currículo multiculturalista (livre de julgamentos, nenhuma cultura é inferior a outra);</a:t>
          </a:r>
          <a:endParaRPr lang="pt-BR" sz="1800" b="1" kern="1200" dirty="0"/>
        </a:p>
        <a:p>
          <a:pPr marL="171450" lvl="1" indent="-171450" algn="l" defTabSz="800100">
            <a:lnSpc>
              <a:spcPct val="90000"/>
            </a:lnSpc>
            <a:spcBef>
              <a:spcPct val="0"/>
            </a:spcBef>
            <a:spcAft>
              <a:spcPct val="15000"/>
            </a:spcAft>
            <a:buChar char="••"/>
          </a:pPr>
          <a:r>
            <a:rPr lang="pt-BR" sz="1800" b="1" kern="1200" dirty="0" smtClean="0"/>
            <a:t>Defesa do currículo escolar como meio de difusão da subjetividade, do discurso e da construção de identidades. Década de 80.</a:t>
          </a:r>
          <a:endParaRPr lang="pt-BR" sz="1800" b="1" kern="1200" dirty="0"/>
        </a:p>
      </dsp:txBody>
      <dsp:txXfrm rot="-5400000">
        <a:off x="1412008" y="3880255"/>
        <a:ext cx="7643908" cy="1628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2BF37-1166-4C82-885B-0978C0C95FB2}">
      <dsp:nvSpPr>
        <dsp:cNvPr id="0" name=""/>
        <dsp:cNvSpPr/>
      </dsp:nvSpPr>
      <dsp:spPr>
        <a:xfrm rot="5400000">
          <a:off x="-270419" y="274213"/>
          <a:ext cx="1984375" cy="14435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b="1" kern="1200" dirty="0" smtClean="0">
              <a:solidFill>
                <a:srgbClr val="FF0000"/>
              </a:solidFill>
            </a:rPr>
            <a:t>Tradicionais</a:t>
          </a:r>
          <a:endParaRPr lang="pt-BR" sz="1800" b="1" kern="1200" dirty="0">
            <a:solidFill>
              <a:srgbClr val="FF0000"/>
            </a:solidFill>
          </a:endParaRPr>
        </a:p>
      </dsp:txBody>
      <dsp:txXfrm rot="-5400000">
        <a:off x="1" y="725563"/>
        <a:ext cx="1443537" cy="540838"/>
      </dsp:txXfrm>
    </dsp:sp>
    <dsp:sp modelId="{10A01461-26C6-414B-BAC7-67CF0A0308C4}">
      <dsp:nvSpPr>
        <dsp:cNvPr id="0" name=""/>
        <dsp:cNvSpPr/>
      </dsp:nvSpPr>
      <dsp:spPr>
        <a:xfrm rot="5400000">
          <a:off x="3724310" y="-2275956"/>
          <a:ext cx="1167385" cy="59152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pt-BR" sz="3100" kern="1200" dirty="0" smtClean="0"/>
            <a:t>Teorias neutras, científicas, desinteressadas</a:t>
          </a:r>
          <a:endParaRPr lang="pt-BR" sz="3100" kern="1200" dirty="0"/>
        </a:p>
      </dsp:txBody>
      <dsp:txXfrm rot="-5400000">
        <a:off x="1350361" y="154980"/>
        <a:ext cx="5858298" cy="1053411"/>
      </dsp:txXfrm>
    </dsp:sp>
    <dsp:sp modelId="{E0FB25DA-E5CB-4998-9B62-FA76C590D8CF}">
      <dsp:nvSpPr>
        <dsp:cNvPr id="0" name=""/>
        <dsp:cNvSpPr/>
      </dsp:nvSpPr>
      <dsp:spPr>
        <a:xfrm rot="5400000">
          <a:off x="-269396" y="2073084"/>
          <a:ext cx="1795977" cy="12571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pt-BR" sz="1800" b="1" kern="1200" dirty="0" smtClean="0">
            <a:solidFill>
              <a:srgbClr val="FF0000"/>
            </a:solidFill>
          </a:endParaRPr>
        </a:p>
        <a:p>
          <a:pPr lvl="0" algn="ctr" defTabSz="800100">
            <a:lnSpc>
              <a:spcPct val="90000"/>
            </a:lnSpc>
            <a:spcBef>
              <a:spcPct val="0"/>
            </a:spcBef>
            <a:spcAft>
              <a:spcPct val="35000"/>
            </a:spcAft>
          </a:pPr>
          <a:r>
            <a:rPr lang="pt-BR" sz="1800" b="1" kern="1200" dirty="0" smtClean="0">
              <a:solidFill>
                <a:srgbClr val="FF0000"/>
              </a:solidFill>
            </a:rPr>
            <a:t>Críticas</a:t>
          </a:r>
          <a:endParaRPr lang="pt-BR" sz="1800" b="1" kern="1200" dirty="0">
            <a:solidFill>
              <a:srgbClr val="FF0000"/>
            </a:solidFill>
          </a:endParaRPr>
        </a:p>
      </dsp:txBody>
      <dsp:txXfrm rot="-5400000">
        <a:off x="1" y="2432279"/>
        <a:ext cx="1257184" cy="538793"/>
      </dsp:txXfrm>
    </dsp:sp>
    <dsp:sp modelId="{485A7681-9135-43A7-8F35-7CC4C6DDA3A6}">
      <dsp:nvSpPr>
        <dsp:cNvPr id="0" name=""/>
        <dsp:cNvSpPr/>
      </dsp:nvSpPr>
      <dsp:spPr>
        <a:xfrm rot="5400000">
          <a:off x="3631134" y="-570262"/>
          <a:ext cx="1167385" cy="59152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pt-BR" sz="3100" kern="1200" dirty="0" smtClean="0"/>
            <a:t>Ênfase no questionamento em relação às desigualdades</a:t>
          </a:r>
          <a:endParaRPr lang="pt-BR" sz="3100" kern="1200" dirty="0"/>
        </a:p>
      </dsp:txBody>
      <dsp:txXfrm rot="-5400000">
        <a:off x="1257185" y="1860674"/>
        <a:ext cx="5858298" cy="1053411"/>
      </dsp:txXfrm>
    </dsp:sp>
    <dsp:sp modelId="{F012B5B5-65C6-4253-83E2-33FC8E091E9A}">
      <dsp:nvSpPr>
        <dsp:cNvPr id="0" name=""/>
        <dsp:cNvSpPr/>
      </dsp:nvSpPr>
      <dsp:spPr>
        <a:xfrm rot="5400000">
          <a:off x="-269396" y="3684579"/>
          <a:ext cx="1795977" cy="12571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b="1" kern="1200" dirty="0" smtClean="0">
              <a:solidFill>
                <a:srgbClr val="FF0000"/>
              </a:solidFill>
            </a:rPr>
            <a:t>Pós -Críticas</a:t>
          </a:r>
          <a:endParaRPr lang="pt-BR" sz="1800" b="1" kern="1200" dirty="0">
            <a:solidFill>
              <a:srgbClr val="FF0000"/>
            </a:solidFill>
          </a:endParaRPr>
        </a:p>
      </dsp:txBody>
      <dsp:txXfrm rot="-5400000">
        <a:off x="1" y="4043774"/>
        <a:ext cx="1257184" cy="538793"/>
      </dsp:txXfrm>
    </dsp:sp>
    <dsp:sp modelId="{7ECF8BD5-70AF-4558-9F34-B287E8D19D75}">
      <dsp:nvSpPr>
        <dsp:cNvPr id="0" name=""/>
        <dsp:cNvSpPr/>
      </dsp:nvSpPr>
      <dsp:spPr>
        <a:xfrm rot="5400000">
          <a:off x="4259726" y="412640"/>
          <a:ext cx="1167385" cy="71724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pt-BR" sz="3100" kern="1200" dirty="0" smtClean="0"/>
            <a:t>Abordagens multidisciplinares para o currículo</a:t>
          </a:r>
          <a:endParaRPr lang="pt-BR" sz="3100" kern="1200" dirty="0"/>
        </a:p>
      </dsp:txBody>
      <dsp:txXfrm rot="-5400000">
        <a:off x="1257184" y="3472170"/>
        <a:ext cx="7115483" cy="1053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868BB-7D9B-486F-B296-D208557E64F6}" type="datetimeFigureOut">
              <a:rPr lang="pt-BR" smtClean="0"/>
              <a:pPr/>
              <a:t>17/08/2018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2410A-D85B-4294-9AC4-A1E7A56597A0}" type="slidenum">
              <a:rPr lang="pt-BR" smtClean="0"/>
              <a:pPr/>
              <a:t>‹nº›</a:t>
            </a:fld>
            <a:endParaRPr lang="pt-BR"/>
          </a:p>
        </p:txBody>
      </p:sp>
    </p:spTree>
    <p:extLst>
      <p:ext uri="{BB962C8B-B14F-4D97-AF65-F5344CB8AC3E}">
        <p14:creationId xmlns="" xmlns:p14="http://schemas.microsoft.com/office/powerpoint/2010/main" val="321954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902410A-D85B-4294-9AC4-A1E7A56597A0}" type="slidenum">
              <a:rPr lang="pt-BR" smtClean="0"/>
              <a:pPr/>
              <a:t>61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3B364722-BFB5-4A1F-8688-A133C341EC31}" type="datetimeFigureOut">
              <a:rPr lang="pt-BR" smtClean="0"/>
              <a:pPr/>
              <a:t>17/08/2018</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59AF560E-F763-4847-8C1B-E1F223CFA51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3B364722-BFB5-4A1F-8688-A133C341EC31}" type="datetimeFigureOut">
              <a:rPr lang="pt-BR" smtClean="0"/>
              <a:pPr/>
              <a:t>17/08/2018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AF560E-F763-4847-8C1B-E1F223CFA51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3B364722-BFB5-4A1F-8688-A133C341EC31}" type="datetimeFigureOut">
              <a:rPr lang="pt-BR" smtClean="0"/>
              <a:pPr/>
              <a:t>17/08/2018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AF560E-F763-4847-8C1B-E1F223CFA514}"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pt-B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pt-B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pt-B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pt-B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pt-B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pt-B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pt-B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pt-B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pt-B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pt-BR"/>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pt-B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pt-B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pt-B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pt-B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pt-BR"/>
              </a:p>
            </p:txBody>
          </p:sp>
          <p:sp>
            <p:nvSpPr>
              <p:cNvPr id="23" name="Freeform 26"/>
              <p:cNvSpPr>
                <a:spLocks/>
              </p:cNvSpPr>
              <p:nvPr userDrawn="1"/>
            </p:nvSpPr>
            <p:spPr bwMode="auto">
              <a:xfrm rot="7320404">
                <a:off x="5365"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pt-BR"/>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pt-B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pt-B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pt-BR"/>
          </a:p>
        </p:txBody>
      </p:sp>
      <p:sp>
        <p:nvSpPr>
          <p:cNvPr id="12185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pt-BR"/>
              <a:t>Clique para editar o estilo do título mestre</a:t>
            </a:r>
          </a:p>
        </p:txBody>
      </p:sp>
      <p:sp>
        <p:nvSpPr>
          <p:cNvPr id="12186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pt-BR"/>
              <a:t>Clique para editar o estilo do subtítulo mestre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pt-B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pt-B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4657FC9E-E207-4542-9744-23517C8C0329}" type="slidenum">
              <a:rPr lang="pt-BR"/>
              <a:pPr>
                <a:defRPr/>
              </a:pPr>
              <a:t>‹nº›</a:t>
            </a:fld>
            <a:endParaRPr lang="pt-BR"/>
          </a:p>
        </p:txBody>
      </p:sp>
    </p:spTree>
    <p:extLst>
      <p:ext uri="{BB962C8B-B14F-4D97-AF65-F5344CB8AC3E}">
        <p14:creationId xmlns="" xmlns:p14="http://schemas.microsoft.com/office/powerpoint/2010/main" val="2131275250"/>
      </p:ext>
    </p:extLst>
  </p:cSld>
  <p:clrMapOvr>
    <a:masterClrMapping/>
  </p:clrMapOvr>
  <p:transition>
    <p:wipe dir="d"/>
    <p:sndAc>
      <p:stSnd>
        <p:snd r:embed="rId1" name="typ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dt" sz="half" idx="10"/>
          </p:nvPr>
        </p:nvSpPr>
        <p:spPr>
          <a:ln/>
        </p:spPr>
        <p:txBody>
          <a:bodyPr/>
          <a:lstStyle>
            <a:lvl1pPr>
              <a:defRPr/>
            </a:lvl1pPr>
          </a:lstStyle>
          <a:p>
            <a:pPr>
              <a:defRPr/>
            </a:pPr>
            <a:endParaRPr lang="pt-BR"/>
          </a:p>
        </p:txBody>
      </p:sp>
      <p:sp>
        <p:nvSpPr>
          <p:cNvPr id="5" name="Rectangle 6"/>
          <p:cNvSpPr>
            <a:spLocks noGrp="1" noChangeArrowheads="1"/>
          </p:cNvSpPr>
          <p:nvPr>
            <p:ph type="ftr" sz="quarter" idx="11"/>
          </p:nvPr>
        </p:nvSpPr>
        <p:spPr>
          <a:ln/>
        </p:spPr>
        <p:txBody>
          <a:bodyPr/>
          <a:lstStyle>
            <a:lvl1pPr>
              <a:defRPr/>
            </a:lvl1pPr>
          </a:lstStyle>
          <a:p>
            <a:pPr>
              <a:defRPr/>
            </a:pPr>
            <a:endParaRPr lang="pt-BR"/>
          </a:p>
        </p:txBody>
      </p:sp>
      <p:sp>
        <p:nvSpPr>
          <p:cNvPr id="6" name="Rectangle 7"/>
          <p:cNvSpPr>
            <a:spLocks noGrp="1" noChangeArrowheads="1"/>
          </p:cNvSpPr>
          <p:nvPr>
            <p:ph type="sldNum" sz="quarter" idx="12"/>
          </p:nvPr>
        </p:nvSpPr>
        <p:spPr>
          <a:ln/>
        </p:spPr>
        <p:txBody>
          <a:bodyPr/>
          <a:lstStyle>
            <a:lvl1pPr>
              <a:defRPr/>
            </a:lvl1pPr>
          </a:lstStyle>
          <a:p>
            <a:pPr>
              <a:defRPr/>
            </a:pPr>
            <a:fld id="{B956C9E5-902F-44EF-A579-0C603E09880E}" type="slidenum">
              <a:rPr lang="pt-BR"/>
              <a:pPr>
                <a:defRPr/>
              </a:pPr>
              <a:t>‹nº›</a:t>
            </a:fld>
            <a:endParaRPr lang="pt-BR"/>
          </a:p>
        </p:txBody>
      </p:sp>
    </p:spTree>
    <p:extLst>
      <p:ext uri="{BB962C8B-B14F-4D97-AF65-F5344CB8AC3E}">
        <p14:creationId xmlns="" xmlns:p14="http://schemas.microsoft.com/office/powerpoint/2010/main" val="1036895102"/>
      </p:ext>
    </p:extLst>
  </p:cSld>
  <p:clrMapOvr>
    <a:masterClrMapping/>
  </p:clrMapOvr>
  <p:transition>
    <p:wipe dir="d"/>
    <p:sndAc>
      <p:stSnd>
        <p:snd r:embed="rId1" name="typ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5"/>
          <p:cNvSpPr>
            <a:spLocks noGrp="1" noChangeArrowheads="1"/>
          </p:cNvSpPr>
          <p:nvPr>
            <p:ph type="dt" sz="half" idx="10"/>
          </p:nvPr>
        </p:nvSpPr>
        <p:spPr>
          <a:ln/>
        </p:spPr>
        <p:txBody>
          <a:bodyPr/>
          <a:lstStyle>
            <a:lvl1pPr>
              <a:defRPr/>
            </a:lvl1pPr>
          </a:lstStyle>
          <a:p>
            <a:pPr>
              <a:defRPr/>
            </a:pPr>
            <a:endParaRPr lang="pt-BR"/>
          </a:p>
        </p:txBody>
      </p:sp>
      <p:sp>
        <p:nvSpPr>
          <p:cNvPr id="5" name="Rectangle 6"/>
          <p:cNvSpPr>
            <a:spLocks noGrp="1" noChangeArrowheads="1"/>
          </p:cNvSpPr>
          <p:nvPr>
            <p:ph type="ftr" sz="quarter" idx="11"/>
          </p:nvPr>
        </p:nvSpPr>
        <p:spPr>
          <a:ln/>
        </p:spPr>
        <p:txBody>
          <a:bodyPr/>
          <a:lstStyle>
            <a:lvl1pPr>
              <a:defRPr/>
            </a:lvl1pPr>
          </a:lstStyle>
          <a:p>
            <a:pPr>
              <a:defRPr/>
            </a:pPr>
            <a:endParaRPr lang="pt-BR"/>
          </a:p>
        </p:txBody>
      </p:sp>
      <p:sp>
        <p:nvSpPr>
          <p:cNvPr id="6" name="Rectangle 7"/>
          <p:cNvSpPr>
            <a:spLocks noGrp="1" noChangeArrowheads="1"/>
          </p:cNvSpPr>
          <p:nvPr>
            <p:ph type="sldNum" sz="quarter" idx="12"/>
          </p:nvPr>
        </p:nvSpPr>
        <p:spPr>
          <a:ln/>
        </p:spPr>
        <p:txBody>
          <a:bodyPr/>
          <a:lstStyle>
            <a:lvl1pPr>
              <a:defRPr/>
            </a:lvl1pPr>
          </a:lstStyle>
          <a:p>
            <a:pPr>
              <a:defRPr/>
            </a:pPr>
            <a:fld id="{124827EE-F393-4BBD-9950-9F5A804FA874}" type="slidenum">
              <a:rPr lang="pt-BR"/>
              <a:pPr>
                <a:defRPr/>
              </a:pPr>
              <a:t>‹nº›</a:t>
            </a:fld>
            <a:endParaRPr lang="pt-BR"/>
          </a:p>
        </p:txBody>
      </p:sp>
    </p:spTree>
    <p:extLst>
      <p:ext uri="{BB962C8B-B14F-4D97-AF65-F5344CB8AC3E}">
        <p14:creationId xmlns="" xmlns:p14="http://schemas.microsoft.com/office/powerpoint/2010/main" val="1749263977"/>
      </p:ext>
    </p:extLst>
  </p:cSld>
  <p:clrMapOvr>
    <a:masterClrMapping/>
  </p:clrMapOvr>
  <p:transition>
    <p:wipe dir="d"/>
    <p:sndAc>
      <p:stSnd>
        <p:snd r:embed="rId1" name="typ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5"/>
          <p:cNvSpPr>
            <a:spLocks noGrp="1" noChangeArrowheads="1"/>
          </p:cNvSpPr>
          <p:nvPr>
            <p:ph type="dt" sz="half" idx="10"/>
          </p:nvPr>
        </p:nvSpPr>
        <p:spPr>
          <a:ln/>
        </p:spPr>
        <p:txBody>
          <a:bodyPr/>
          <a:lstStyle>
            <a:lvl1pPr>
              <a:defRPr/>
            </a:lvl1pPr>
          </a:lstStyle>
          <a:p>
            <a:pPr>
              <a:defRPr/>
            </a:pPr>
            <a:endParaRPr lang="pt-BR"/>
          </a:p>
        </p:txBody>
      </p:sp>
      <p:sp>
        <p:nvSpPr>
          <p:cNvPr id="6" name="Rectangle 6"/>
          <p:cNvSpPr>
            <a:spLocks noGrp="1" noChangeArrowheads="1"/>
          </p:cNvSpPr>
          <p:nvPr>
            <p:ph type="ftr" sz="quarter" idx="11"/>
          </p:nvPr>
        </p:nvSpPr>
        <p:spPr>
          <a:ln/>
        </p:spPr>
        <p:txBody>
          <a:bodyPr/>
          <a:lstStyle>
            <a:lvl1pPr>
              <a:defRPr/>
            </a:lvl1pPr>
          </a:lstStyle>
          <a:p>
            <a:pPr>
              <a:defRPr/>
            </a:pPr>
            <a:endParaRPr lang="pt-BR"/>
          </a:p>
        </p:txBody>
      </p:sp>
      <p:sp>
        <p:nvSpPr>
          <p:cNvPr id="7" name="Rectangle 7"/>
          <p:cNvSpPr>
            <a:spLocks noGrp="1" noChangeArrowheads="1"/>
          </p:cNvSpPr>
          <p:nvPr>
            <p:ph type="sldNum" sz="quarter" idx="12"/>
          </p:nvPr>
        </p:nvSpPr>
        <p:spPr>
          <a:ln/>
        </p:spPr>
        <p:txBody>
          <a:bodyPr/>
          <a:lstStyle>
            <a:lvl1pPr>
              <a:defRPr/>
            </a:lvl1pPr>
          </a:lstStyle>
          <a:p>
            <a:pPr>
              <a:defRPr/>
            </a:pPr>
            <a:fld id="{F947D617-07BF-4A20-8064-438152F48AD1}" type="slidenum">
              <a:rPr lang="pt-BR"/>
              <a:pPr>
                <a:defRPr/>
              </a:pPr>
              <a:t>‹nº›</a:t>
            </a:fld>
            <a:endParaRPr lang="pt-BR"/>
          </a:p>
        </p:txBody>
      </p:sp>
    </p:spTree>
    <p:extLst>
      <p:ext uri="{BB962C8B-B14F-4D97-AF65-F5344CB8AC3E}">
        <p14:creationId xmlns="" xmlns:p14="http://schemas.microsoft.com/office/powerpoint/2010/main" val="3495375328"/>
      </p:ext>
    </p:extLst>
  </p:cSld>
  <p:clrMapOvr>
    <a:masterClrMapping/>
  </p:clrMapOvr>
  <p:transition>
    <p:wipe dir="d"/>
    <p:sndAc>
      <p:stSnd>
        <p:snd r:embed="rId1" name="typ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5"/>
          <p:cNvSpPr>
            <a:spLocks noGrp="1" noChangeArrowheads="1"/>
          </p:cNvSpPr>
          <p:nvPr>
            <p:ph type="dt" sz="half" idx="10"/>
          </p:nvPr>
        </p:nvSpPr>
        <p:spPr>
          <a:ln/>
        </p:spPr>
        <p:txBody>
          <a:bodyPr/>
          <a:lstStyle>
            <a:lvl1pPr>
              <a:defRPr/>
            </a:lvl1pPr>
          </a:lstStyle>
          <a:p>
            <a:pPr>
              <a:defRPr/>
            </a:pPr>
            <a:endParaRPr lang="pt-BR"/>
          </a:p>
        </p:txBody>
      </p:sp>
      <p:sp>
        <p:nvSpPr>
          <p:cNvPr id="8" name="Rectangle 6"/>
          <p:cNvSpPr>
            <a:spLocks noGrp="1" noChangeArrowheads="1"/>
          </p:cNvSpPr>
          <p:nvPr>
            <p:ph type="ftr" sz="quarter" idx="11"/>
          </p:nvPr>
        </p:nvSpPr>
        <p:spPr>
          <a:ln/>
        </p:spPr>
        <p:txBody>
          <a:bodyPr/>
          <a:lstStyle>
            <a:lvl1pPr>
              <a:defRPr/>
            </a:lvl1pPr>
          </a:lstStyle>
          <a:p>
            <a:pPr>
              <a:defRPr/>
            </a:pPr>
            <a:endParaRPr lang="pt-BR"/>
          </a:p>
        </p:txBody>
      </p:sp>
      <p:sp>
        <p:nvSpPr>
          <p:cNvPr id="9" name="Rectangle 7"/>
          <p:cNvSpPr>
            <a:spLocks noGrp="1" noChangeArrowheads="1"/>
          </p:cNvSpPr>
          <p:nvPr>
            <p:ph type="sldNum" sz="quarter" idx="12"/>
          </p:nvPr>
        </p:nvSpPr>
        <p:spPr>
          <a:ln/>
        </p:spPr>
        <p:txBody>
          <a:bodyPr/>
          <a:lstStyle>
            <a:lvl1pPr>
              <a:defRPr/>
            </a:lvl1pPr>
          </a:lstStyle>
          <a:p>
            <a:pPr>
              <a:defRPr/>
            </a:pPr>
            <a:fld id="{96ED941E-E41A-465D-A544-E6B7F20B6368}" type="slidenum">
              <a:rPr lang="pt-BR"/>
              <a:pPr>
                <a:defRPr/>
              </a:pPr>
              <a:t>‹nº›</a:t>
            </a:fld>
            <a:endParaRPr lang="pt-BR"/>
          </a:p>
        </p:txBody>
      </p:sp>
    </p:spTree>
    <p:extLst>
      <p:ext uri="{BB962C8B-B14F-4D97-AF65-F5344CB8AC3E}">
        <p14:creationId xmlns="" xmlns:p14="http://schemas.microsoft.com/office/powerpoint/2010/main" val="3953458447"/>
      </p:ext>
    </p:extLst>
  </p:cSld>
  <p:clrMapOvr>
    <a:masterClrMapping/>
  </p:clrMapOvr>
  <p:transition>
    <p:wipe dir="d"/>
    <p:sndAc>
      <p:stSnd>
        <p:snd r:embed="rId1" name="typ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5"/>
          <p:cNvSpPr>
            <a:spLocks noGrp="1" noChangeArrowheads="1"/>
          </p:cNvSpPr>
          <p:nvPr>
            <p:ph type="dt" sz="half" idx="10"/>
          </p:nvPr>
        </p:nvSpPr>
        <p:spPr>
          <a:ln/>
        </p:spPr>
        <p:txBody>
          <a:bodyPr/>
          <a:lstStyle>
            <a:lvl1pPr>
              <a:defRPr/>
            </a:lvl1pPr>
          </a:lstStyle>
          <a:p>
            <a:pPr>
              <a:defRPr/>
            </a:pPr>
            <a:endParaRPr lang="pt-BR"/>
          </a:p>
        </p:txBody>
      </p:sp>
      <p:sp>
        <p:nvSpPr>
          <p:cNvPr id="4" name="Rectangle 6"/>
          <p:cNvSpPr>
            <a:spLocks noGrp="1" noChangeArrowheads="1"/>
          </p:cNvSpPr>
          <p:nvPr>
            <p:ph type="ftr" sz="quarter" idx="11"/>
          </p:nvPr>
        </p:nvSpPr>
        <p:spPr>
          <a:ln/>
        </p:spPr>
        <p:txBody>
          <a:bodyPr/>
          <a:lstStyle>
            <a:lvl1pPr>
              <a:defRPr/>
            </a:lvl1pPr>
          </a:lstStyle>
          <a:p>
            <a:pPr>
              <a:defRPr/>
            </a:pPr>
            <a:endParaRPr lang="pt-BR"/>
          </a:p>
        </p:txBody>
      </p:sp>
      <p:sp>
        <p:nvSpPr>
          <p:cNvPr id="5" name="Rectangle 7"/>
          <p:cNvSpPr>
            <a:spLocks noGrp="1" noChangeArrowheads="1"/>
          </p:cNvSpPr>
          <p:nvPr>
            <p:ph type="sldNum" sz="quarter" idx="12"/>
          </p:nvPr>
        </p:nvSpPr>
        <p:spPr>
          <a:ln/>
        </p:spPr>
        <p:txBody>
          <a:bodyPr/>
          <a:lstStyle>
            <a:lvl1pPr>
              <a:defRPr/>
            </a:lvl1pPr>
          </a:lstStyle>
          <a:p>
            <a:pPr>
              <a:defRPr/>
            </a:pPr>
            <a:fld id="{DDE62273-6F11-4B83-B142-469FFB1386D2}" type="slidenum">
              <a:rPr lang="pt-BR"/>
              <a:pPr>
                <a:defRPr/>
              </a:pPr>
              <a:t>‹nº›</a:t>
            </a:fld>
            <a:endParaRPr lang="pt-BR"/>
          </a:p>
        </p:txBody>
      </p:sp>
    </p:spTree>
    <p:extLst>
      <p:ext uri="{BB962C8B-B14F-4D97-AF65-F5344CB8AC3E}">
        <p14:creationId xmlns="" xmlns:p14="http://schemas.microsoft.com/office/powerpoint/2010/main" val="1095717316"/>
      </p:ext>
    </p:extLst>
  </p:cSld>
  <p:clrMapOvr>
    <a:masterClrMapping/>
  </p:clrMapOvr>
  <p:transition>
    <p:wipe dir="d"/>
    <p:sndAc>
      <p:stSnd>
        <p:snd r:embed="rId1" name="typ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pt-BR"/>
          </a:p>
        </p:txBody>
      </p:sp>
      <p:sp>
        <p:nvSpPr>
          <p:cNvPr id="3" name="Rectangle 6"/>
          <p:cNvSpPr>
            <a:spLocks noGrp="1" noChangeArrowheads="1"/>
          </p:cNvSpPr>
          <p:nvPr>
            <p:ph type="ftr" sz="quarter" idx="11"/>
          </p:nvPr>
        </p:nvSpPr>
        <p:spPr>
          <a:ln/>
        </p:spPr>
        <p:txBody>
          <a:bodyPr/>
          <a:lstStyle>
            <a:lvl1pPr>
              <a:defRPr/>
            </a:lvl1pPr>
          </a:lstStyle>
          <a:p>
            <a:pPr>
              <a:defRPr/>
            </a:pPr>
            <a:endParaRPr lang="pt-BR"/>
          </a:p>
        </p:txBody>
      </p:sp>
      <p:sp>
        <p:nvSpPr>
          <p:cNvPr id="4" name="Rectangle 7"/>
          <p:cNvSpPr>
            <a:spLocks noGrp="1" noChangeArrowheads="1"/>
          </p:cNvSpPr>
          <p:nvPr>
            <p:ph type="sldNum" sz="quarter" idx="12"/>
          </p:nvPr>
        </p:nvSpPr>
        <p:spPr>
          <a:ln/>
        </p:spPr>
        <p:txBody>
          <a:bodyPr/>
          <a:lstStyle>
            <a:lvl1pPr>
              <a:defRPr/>
            </a:lvl1pPr>
          </a:lstStyle>
          <a:p>
            <a:pPr>
              <a:defRPr/>
            </a:pPr>
            <a:fld id="{2DE6D367-C8E9-44B4-B8C0-3B1F96B68487}" type="slidenum">
              <a:rPr lang="pt-BR"/>
              <a:pPr>
                <a:defRPr/>
              </a:pPr>
              <a:t>‹nº›</a:t>
            </a:fld>
            <a:endParaRPr lang="pt-BR"/>
          </a:p>
        </p:txBody>
      </p:sp>
    </p:spTree>
    <p:extLst>
      <p:ext uri="{BB962C8B-B14F-4D97-AF65-F5344CB8AC3E}">
        <p14:creationId xmlns="" xmlns:p14="http://schemas.microsoft.com/office/powerpoint/2010/main" val="3216821210"/>
      </p:ext>
    </p:extLst>
  </p:cSld>
  <p:clrMapOvr>
    <a:masterClrMapping/>
  </p:clrMapOvr>
  <p:transition>
    <p:wipe dir="d"/>
    <p:sndAc>
      <p:stSnd>
        <p:snd r:embed="rId1" name="typ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dt" sz="half" idx="10"/>
          </p:nvPr>
        </p:nvSpPr>
        <p:spPr>
          <a:ln/>
        </p:spPr>
        <p:txBody>
          <a:bodyPr/>
          <a:lstStyle>
            <a:lvl1pPr>
              <a:defRPr/>
            </a:lvl1pPr>
          </a:lstStyle>
          <a:p>
            <a:pPr>
              <a:defRPr/>
            </a:pPr>
            <a:endParaRPr lang="pt-BR"/>
          </a:p>
        </p:txBody>
      </p:sp>
      <p:sp>
        <p:nvSpPr>
          <p:cNvPr id="6" name="Rectangle 6"/>
          <p:cNvSpPr>
            <a:spLocks noGrp="1" noChangeArrowheads="1"/>
          </p:cNvSpPr>
          <p:nvPr>
            <p:ph type="ftr" sz="quarter" idx="11"/>
          </p:nvPr>
        </p:nvSpPr>
        <p:spPr>
          <a:ln/>
        </p:spPr>
        <p:txBody>
          <a:bodyPr/>
          <a:lstStyle>
            <a:lvl1pPr>
              <a:defRPr/>
            </a:lvl1pPr>
          </a:lstStyle>
          <a:p>
            <a:pPr>
              <a:defRPr/>
            </a:pPr>
            <a:endParaRPr lang="pt-BR"/>
          </a:p>
        </p:txBody>
      </p:sp>
      <p:sp>
        <p:nvSpPr>
          <p:cNvPr id="7" name="Rectangle 7"/>
          <p:cNvSpPr>
            <a:spLocks noGrp="1" noChangeArrowheads="1"/>
          </p:cNvSpPr>
          <p:nvPr>
            <p:ph type="sldNum" sz="quarter" idx="12"/>
          </p:nvPr>
        </p:nvSpPr>
        <p:spPr>
          <a:ln/>
        </p:spPr>
        <p:txBody>
          <a:bodyPr/>
          <a:lstStyle>
            <a:lvl1pPr>
              <a:defRPr/>
            </a:lvl1pPr>
          </a:lstStyle>
          <a:p>
            <a:pPr>
              <a:defRPr/>
            </a:pPr>
            <a:fld id="{0B9B0AAB-2C72-40E3-96C0-7D0FD1E26F05}" type="slidenum">
              <a:rPr lang="pt-BR"/>
              <a:pPr>
                <a:defRPr/>
              </a:pPr>
              <a:t>‹nº›</a:t>
            </a:fld>
            <a:endParaRPr lang="pt-BR"/>
          </a:p>
        </p:txBody>
      </p:sp>
    </p:spTree>
    <p:extLst>
      <p:ext uri="{BB962C8B-B14F-4D97-AF65-F5344CB8AC3E}">
        <p14:creationId xmlns="" xmlns:p14="http://schemas.microsoft.com/office/powerpoint/2010/main" val="1799902727"/>
      </p:ext>
    </p:extLst>
  </p:cSld>
  <p:clrMapOvr>
    <a:masterClrMapping/>
  </p:clrMapOvr>
  <p:transition>
    <p:wipe dir="d"/>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3B364722-BFB5-4A1F-8688-A133C341EC31}" type="datetimeFigureOut">
              <a:rPr lang="pt-BR" smtClean="0"/>
              <a:pPr/>
              <a:t>17/08/2018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AF560E-F763-4847-8C1B-E1F223CFA514}" type="slidenum">
              <a:rPr lang="pt-BR" smtClean="0"/>
              <a:pPr/>
              <a:t>‹nº›</a:t>
            </a:fld>
            <a:endParaRPr lang="pt-BR"/>
          </a:p>
        </p:txBody>
      </p:sp>
      <p:sp>
        <p:nvSpPr>
          <p:cNvPr id="7" name="Título 6"/>
          <p:cNvSpPr>
            <a:spLocks noGrp="1"/>
          </p:cNvSpPr>
          <p:nvPr>
            <p:ph type="title"/>
          </p:nvPr>
        </p:nvSpPr>
        <p:spPr/>
        <p:txBody>
          <a:bodyPr rtlCol="0"/>
          <a:lstStyle/>
          <a:p>
            <a:r>
              <a:rPr kumimoji="0" lang="pt-BR" smtClean="0"/>
              <a:t>Clique para editar o título mestre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dt" sz="half" idx="10"/>
          </p:nvPr>
        </p:nvSpPr>
        <p:spPr>
          <a:ln/>
        </p:spPr>
        <p:txBody>
          <a:bodyPr/>
          <a:lstStyle>
            <a:lvl1pPr>
              <a:defRPr/>
            </a:lvl1pPr>
          </a:lstStyle>
          <a:p>
            <a:pPr>
              <a:defRPr/>
            </a:pPr>
            <a:endParaRPr lang="pt-BR"/>
          </a:p>
        </p:txBody>
      </p:sp>
      <p:sp>
        <p:nvSpPr>
          <p:cNvPr id="6" name="Rectangle 6"/>
          <p:cNvSpPr>
            <a:spLocks noGrp="1" noChangeArrowheads="1"/>
          </p:cNvSpPr>
          <p:nvPr>
            <p:ph type="ftr" sz="quarter" idx="11"/>
          </p:nvPr>
        </p:nvSpPr>
        <p:spPr>
          <a:ln/>
        </p:spPr>
        <p:txBody>
          <a:bodyPr/>
          <a:lstStyle>
            <a:lvl1pPr>
              <a:defRPr/>
            </a:lvl1pPr>
          </a:lstStyle>
          <a:p>
            <a:pPr>
              <a:defRPr/>
            </a:pPr>
            <a:endParaRPr lang="pt-BR"/>
          </a:p>
        </p:txBody>
      </p:sp>
      <p:sp>
        <p:nvSpPr>
          <p:cNvPr id="7" name="Rectangle 7"/>
          <p:cNvSpPr>
            <a:spLocks noGrp="1" noChangeArrowheads="1"/>
          </p:cNvSpPr>
          <p:nvPr>
            <p:ph type="sldNum" sz="quarter" idx="12"/>
          </p:nvPr>
        </p:nvSpPr>
        <p:spPr>
          <a:ln/>
        </p:spPr>
        <p:txBody>
          <a:bodyPr/>
          <a:lstStyle>
            <a:lvl1pPr>
              <a:defRPr/>
            </a:lvl1pPr>
          </a:lstStyle>
          <a:p>
            <a:pPr>
              <a:defRPr/>
            </a:pPr>
            <a:fld id="{78DC1054-C4F2-4D81-8D2A-567ED69E42A6}" type="slidenum">
              <a:rPr lang="pt-BR"/>
              <a:pPr>
                <a:defRPr/>
              </a:pPr>
              <a:t>‹nº›</a:t>
            </a:fld>
            <a:endParaRPr lang="pt-BR"/>
          </a:p>
        </p:txBody>
      </p:sp>
    </p:spTree>
    <p:extLst>
      <p:ext uri="{BB962C8B-B14F-4D97-AF65-F5344CB8AC3E}">
        <p14:creationId xmlns="" xmlns:p14="http://schemas.microsoft.com/office/powerpoint/2010/main" val="3448159850"/>
      </p:ext>
    </p:extLst>
  </p:cSld>
  <p:clrMapOvr>
    <a:masterClrMapping/>
  </p:clrMapOvr>
  <p:transition>
    <p:wipe dir="d"/>
    <p:sndAc>
      <p:stSnd>
        <p:snd r:embed="rId1" name="type.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dt" sz="half" idx="10"/>
          </p:nvPr>
        </p:nvSpPr>
        <p:spPr>
          <a:ln/>
        </p:spPr>
        <p:txBody>
          <a:bodyPr/>
          <a:lstStyle>
            <a:lvl1pPr>
              <a:defRPr/>
            </a:lvl1pPr>
          </a:lstStyle>
          <a:p>
            <a:pPr>
              <a:defRPr/>
            </a:pPr>
            <a:endParaRPr lang="pt-BR"/>
          </a:p>
        </p:txBody>
      </p:sp>
      <p:sp>
        <p:nvSpPr>
          <p:cNvPr id="5" name="Rectangle 6"/>
          <p:cNvSpPr>
            <a:spLocks noGrp="1" noChangeArrowheads="1"/>
          </p:cNvSpPr>
          <p:nvPr>
            <p:ph type="ftr" sz="quarter" idx="11"/>
          </p:nvPr>
        </p:nvSpPr>
        <p:spPr>
          <a:ln/>
        </p:spPr>
        <p:txBody>
          <a:bodyPr/>
          <a:lstStyle>
            <a:lvl1pPr>
              <a:defRPr/>
            </a:lvl1pPr>
          </a:lstStyle>
          <a:p>
            <a:pPr>
              <a:defRPr/>
            </a:pPr>
            <a:endParaRPr lang="pt-BR"/>
          </a:p>
        </p:txBody>
      </p:sp>
      <p:sp>
        <p:nvSpPr>
          <p:cNvPr id="6" name="Rectangle 7"/>
          <p:cNvSpPr>
            <a:spLocks noGrp="1" noChangeArrowheads="1"/>
          </p:cNvSpPr>
          <p:nvPr>
            <p:ph type="sldNum" sz="quarter" idx="12"/>
          </p:nvPr>
        </p:nvSpPr>
        <p:spPr>
          <a:ln/>
        </p:spPr>
        <p:txBody>
          <a:bodyPr/>
          <a:lstStyle>
            <a:lvl1pPr>
              <a:defRPr/>
            </a:lvl1pPr>
          </a:lstStyle>
          <a:p>
            <a:pPr>
              <a:defRPr/>
            </a:pPr>
            <a:fld id="{4E799006-DF7E-450A-A138-CA313EBC9158}" type="slidenum">
              <a:rPr lang="pt-BR"/>
              <a:pPr>
                <a:defRPr/>
              </a:pPr>
              <a:t>‹nº›</a:t>
            </a:fld>
            <a:endParaRPr lang="pt-BR"/>
          </a:p>
        </p:txBody>
      </p:sp>
    </p:spTree>
    <p:extLst>
      <p:ext uri="{BB962C8B-B14F-4D97-AF65-F5344CB8AC3E}">
        <p14:creationId xmlns="" xmlns:p14="http://schemas.microsoft.com/office/powerpoint/2010/main" val="2295484537"/>
      </p:ext>
    </p:extLst>
  </p:cSld>
  <p:clrMapOvr>
    <a:masterClrMapping/>
  </p:clrMapOvr>
  <p:transition>
    <p:wipe dir="d"/>
    <p:sndAc>
      <p:stSnd>
        <p:snd r:embed="rId1" name="type.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457950" y="152400"/>
            <a:ext cx="1924050" cy="53340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152400"/>
            <a:ext cx="5619750" cy="53340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dt" sz="half" idx="10"/>
          </p:nvPr>
        </p:nvSpPr>
        <p:spPr>
          <a:ln/>
        </p:spPr>
        <p:txBody>
          <a:bodyPr/>
          <a:lstStyle>
            <a:lvl1pPr>
              <a:defRPr/>
            </a:lvl1pPr>
          </a:lstStyle>
          <a:p>
            <a:pPr>
              <a:defRPr/>
            </a:pPr>
            <a:endParaRPr lang="pt-BR"/>
          </a:p>
        </p:txBody>
      </p:sp>
      <p:sp>
        <p:nvSpPr>
          <p:cNvPr id="5" name="Rectangle 6"/>
          <p:cNvSpPr>
            <a:spLocks noGrp="1" noChangeArrowheads="1"/>
          </p:cNvSpPr>
          <p:nvPr>
            <p:ph type="ftr" sz="quarter" idx="11"/>
          </p:nvPr>
        </p:nvSpPr>
        <p:spPr>
          <a:ln/>
        </p:spPr>
        <p:txBody>
          <a:bodyPr/>
          <a:lstStyle>
            <a:lvl1pPr>
              <a:defRPr/>
            </a:lvl1pPr>
          </a:lstStyle>
          <a:p>
            <a:pPr>
              <a:defRPr/>
            </a:pPr>
            <a:endParaRPr lang="pt-BR"/>
          </a:p>
        </p:txBody>
      </p:sp>
      <p:sp>
        <p:nvSpPr>
          <p:cNvPr id="6" name="Rectangle 7"/>
          <p:cNvSpPr>
            <a:spLocks noGrp="1" noChangeArrowheads="1"/>
          </p:cNvSpPr>
          <p:nvPr>
            <p:ph type="sldNum" sz="quarter" idx="12"/>
          </p:nvPr>
        </p:nvSpPr>
        <p:spPr>
          <a:ln/>
        </p:spPr>
        <p:txBody>
          <a:bodyPr/>
          <a:lstStyle>
            <a:lvl1pPr>
              <a:defRPr/>
            </a:lvl1pPr>
          </a:lstStyle>
          <a:p>
            <a:pPr>
              <a:defRPr/>
            </a:pPr>
            <a:fld id="{05F4564F-259B-43F4-B31F-AE13E077CA75}" type="slidenum">
              <a:rPr lang="pt-BR"/>
              <a:pPr>
                <a:defRPr/>
              </a:pPr>
              <a:t>‹nº›</a:t>
            </a:fld>
            <a:endParaRPr lang="pt-BR"/>
          </a:p>
        </p:txBody>
      </p:sp>
    </p:spTree>
    <p:extLst>
      <p:ext uri="{BB962C8B-B14F-4D97-AF65-F5344CB8AC3E}">
        <p14:creationId xmlns="" xmlns:p14="http://schemas.microsoft.com/office/powerpoint/2010/main" val="1089418504"/>
      </p:ext>
    </p:extLst>
  </p:cSld>
  <p:clrMapOvr>
    <a:masterClrMapping/>
  </p:clrMapOvr>
  <p:transition>
    <p:wipe dir="d"/>
    <p:sndAc>
      <p:stSnd>
        <p:snd r:embed="rId1" name="type.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mediaAndTx" preserve="1">
  <p:cSld name="Título, clipe de mídia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6870700" cy="1600200"/>
          </a:xfrm>
        </p:spPr>
        <p:txBody>
          <a:bodyPr/>
          <a:lstStyle/>
          <a:p>
            <a:r>
              <a:rPr lang="pt-BR" smtClean="0"/>
              <a:t>Clique para editar o estilo do título mestre</a:t>
            </a:r>
            <a:endParaRPr lang="pt-BR"/>
          </a:p>
        </p:txBody>
      </p:sp>
      <p:sp>
        <p:nvSpPr>
          <p:cNvPr id="3" name="Espaço Reservado para Mídia 2"/>
          <p:cNvSpPr>
            <a:spLocks noGrp="1"/>
          </p:cNvSpPr>
          <p:nvPr>
            <p:ph type="media" sz="half" idx="1"/>
          </p:nvPr>
        </p:nvSpPr>
        <p:spPr>
          <a:xfrm>
            <a:off x="685800" y="1828800"/>
            <a:ext cx="3771900" cy="3657600"/>
          </a:xfrm>
        </p:spPr>
        <p:txBody>
          <a:bodyPr/>
          <a:lstStyle/>
          <a:p>
            <a:pPr lvl="0"/>
            <a:endParaRPr lang="pt-BR" noProof="0"/>
          </a:p>
        </p:txBody>
      </p:sp>
      <p:sp>
        <p:nvSpPr>
          <p:cNvPr id="4" name="Espaço Reservado para Texto 3"/>
          <p:cNvSpPr>
            <a:spLocks noGrp="1"/>
          </p:cNvSpPr>
          <p:nvPr>
            <p:ph type="body" sz="half" idx="2"/>
          </p:nvPr>
        </p:nvSpPr>
        <p:spPr>
          <a:xfrm>
            <a:off x="4610100" y="1828800"/>
            <a:ext cx="3771900" cy="3657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5"/>
          <p:cNvSpPr>
            <a:spLocks noGrp="1" noChangeArrowheads="1"/>
          </p:cNvSpPr>
          <p:nvPr>
            <p:ph type="dt" sz="half" idx="10"/>
          </p:nvPr>
        </p:nvSpPr>
        <p:spPr>
          <a:ln/>
        </p:spPr>
        <p:txBody>
          <a:bodyPr/>
          <a:lstStyle>
            <a:lvl1pPr>
              <a:defRPr/>
            </a:lvl1pPr>
          </a:lstStyle>
          <a:p>
            <a:pPr>
              <a:defRPr/>
            </a:pPr>
            <a:endParaRPr lang="pt-BR"/>
          </a:p>
        </p:txBody>
      </p:sp>
      <p:sp>
        <p:nvSpPr>
          <p:cNvPr id="6" name="Rectangle 6"/>
          <p:cNvSpPr>
            <a:spLocks noGrp="1" noChangeArrowheads="1"/>
          </p:cNvSpPr>
          <p:nvPr>
            <p:ph type="ftr" sz="quarter" idx="11"/>
          </p:nvPr>
        </p:nvSpPr>
        <p:spPr>
          <a:ln/>
        </p:spPr>
        <p:txBody>
          <a:bodyPr/>
          <a:lstStyle>
            <a:lvl1pPr>
              <a:defRPr/>
            </a:lvl1pPr>
          </a:lstStyle>
          <a:p>
            <a:pPr>
              <a:defRPr/>
            </a:pPr>
            <a:endParaRPr lang="pt-BR"/>
          </a:p>
        </p:txBody>
      </p:sp>
      <p:sp>
        <p:nvSpPr>
          <p:cNvPr id="7" name="Rectangle 7"/>
          <p:cNvSpPr>
            <a:spLocks noGrp="1" noChangeArrowheads="1"/>
          </p:cNvSpPr>
          <p:nvPr>
            <p:ph type="sldNum" sz="quarter" idx="12"/>
          </p:nvPr>
        </p:nvSpPr>
        <p:spPr>
          <a:ln/>
        </p:spPr>
        <p:txBody>
          <a:bodyPr/>
          <a:lstStyle>
            <a:lvl1pPr>
              <a:defRPr/>
            </a:lvl1pPr>
          </a:lstStyle>
          <a:p>
            <a:pPr>
              <a:defRPr/>
            </a:pPr>
            <a:fld id="{32109132-D478-4F5A-933E-AFE5CFDD22FB}" type="slidenum">
              <a:rPr lang="pt-BR"/>
              <a:pPr>
                <a:defRPr/>
              </a:pPr>
              <a:t>‹nº›</a:t>
            </a:fld>
            <a:endParaRPr lang="pt-BR"/>
          </a:p>
        </p:txBody>
      </p:sp>
    </p:spTree>
    <p:extLst>
      <p:ext uri="{BB962C8B-B14F-4D97-AF65-F5344CB8AC3E}">
        <p14:creationId xmlns="" xmlns:p14="http://schemas.microsoft.com/office/powerpoint/2010/main" val="2133527713"/>
      </p:ext>
    </p:extLst>
  </p:cSld>
  <p:clrMapOvr>
    <a:masterClrMapping/>
  </p:clrMapOvr>
  <p:transition>
    <p:wipe dir="d"/>
    <p:sndAc>
      <p:stSnd>
        <p:snd r:embed="rId1" name="type.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2D1F6053-D20B-4CDA-9946-9D962C7398AB}" type="datetimeFigureOut">
              <a:rPr lang="pt-BR" smtClean="0"/>
              <a:pPr/>
              <a:t>17/08/2018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BBCED3-B9CE-42EF-8C1C-806675CC5A96}" type="slidenum">
              <a:rPr lang="pt-BR" smtClean="0"/>
              <a:pPr/>
              <a:t>‹nº›</a:t>
            </a:fld>
            <a:endParaRPr lang="pt-B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t-BR" smtClean="0"/>
              <a:t>Clique para editar o título mestre</a:t>
            </a:r>
            <a:endParaRPr lang="en-US" dirty="0"/>
          </a:p>
        </p:txBody>
      </p:sp>
    </p:spTree>
    <p:extLst>
      <p:ext uri="{BB962C8B-B14F-4D97-AF65-F5344CB8AC3E}">
        <p14:creationId xmlns="" xmlns:p14="http://schemas.microsoft.com/office/powerpoint/2010/main" val="20375191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1F6053-D20B-4CDA-9946-9D962C7398AB}" type="datetimeFigureOut">
              <a:rPr lang="pt-BR" smtClean="0"/>
              <a:pPr/>
              <a:t>17/08/2018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BBCED3-B9CE-42EF-8C1C-806675CC5A96}" type="slidenum">
              <a:rPr lang="pt-BR" smtClean="0"/>
              <a:pPr/>
              <a:t>‹nº›</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extLst>
      <p:ext uri="{BB962C8B-B14F-4D97-AF65-F5344CB8AC3E}">
        <p14:creationId xmlns="" xmlns:p14="http://schemas.microsoft.com/office/powerpoint/2010/main" val="31077620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2D1F6053-D20B-4CDA-9946-9D962C7398AB}" type="datetimeFigureOut">
              <a:rPr lang="pt-BR" smtClean="0"/>
              <a:pPr/>
              <a:t>17/08/2018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BBCED3-B9CE-42EF-8C1C-806675CC5A96}" type="slidenum">
              <a:rPr lang="pt-BR" smtClean="0"/>
              <a:pPr/>
              <a:t>‹nº›</a:t>
            </a:fld>
            <a:endParaRPr lang="pt-BR"/>
          </a:p>
        </p:txBody>
      </p:sp>
    </p:spTree>
    <p:extLst>
      <p:ext uri="{BB962C8B-B14F-4D97-AF65-F5344CB8AC3E}">
        <p14:creationId xmlns="" xmlns:p14="http://schemas.microsoft.com/office/powerpoint/2010/main" val="16880527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1F6053-D20B-4CDA-9946-9D962C7398AB}" type="datetimeFigureOut">
              <a:rPr lang="pt-BR" smtClean="0"/>
              <a:pPr/>
              <a:t>17/08/2018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0BBCED3-B9CE-42EF-8C1C-806675CC5A96}" type="slidenum">
              <a:rPr lang="pt-BR" smtClean="0"/>
              <a:pPr/>
              <a:t>‹nº›</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extLst>
      <p:ext uri="{BB962C8B-B14F-4D97-AF65-F5344CB8AC3E}">
        <p14:creationId xmlns="" xmlns:p14="http://schemas.microsoft.com/office/powerpoint/2010/main" val="6944553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t-BR" smtClean="0"/>
              <a:t>Clique para editar o texto mestre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2D1F6053-D20B-4CDA-9946-9D962C7398AB}" type="datetimeFigureOut">
              <a:rPr lang="pt-BR" smtClean="0"/>
              <a:pPr/>
              <a:t>17/08/2018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0BBCED3-B9CE-42EF-8C1C-806675CC5A96}" type="slidenum">
              <a:rPr lang="pt-BR" smtClean="0"/>
              <a:pPr/>
              <a:t>‹nº›</a:t>
            </a:fld>
            <a:endParaRPr lang="pt-BR"/>
          </a:p>
        </p:txBody>
      </p:sp>
      <p:sp>
        <p:nvSpPr>
          <p:cNvPr id="10" name="Title 9"/>
          <p:cNvSpPr>
            <a:spLocks noGrp="1"/>
          </p:cNvSpPr>
          <p:nvPr>
            <p:ph type="title"/>
          </p:nvPr>
        </p:nvSpPr>
        <p:spPr/>
        <p:txBody>
          <a:bodyPr/>
          <a:lstStyle/>
          <a:p>
            <a:r>
              <a:rPr lang="pt-BR" smtClean="0"/>
              <a:t>Clique para editar o título mestre</a:t>
            </a:r>
            <a:endParaRPr lang="en-US" dirty="0"/>
          </a:p>
        </p:txBody>
      </p:sp>
    </p:spTree>
    <p:extLst>
      <p:ext uri="{BB962C8B-B14F-4D97-AF65-F5344CB8AC3E}">
        <p14:creationId xmlns="" xmlns:p14="http://schemas.microsoft.com/office/powerpoint/2010/main" val="36358598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2D1F6053-D20B-4CDA-9946-9D962C7398AB}" type="datetimeFigureOut">
              <a:rPr lang="pt-BR" smtClean="0"/>
              <a:pPr/>
              <a:t>17/08/2018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0BBCED3-B9CE-42EF-8C1C-806675CC5A96}" type="slidenum">
              <a:rPr lang="pt-BR" smtClean="0"/>
              <a:pPr/>
              <a:t>‹nº›</a:t>
            </a:fld>
            <a:endParaRPr lang="pt-BR"/>
          </a:p>
        </p:txBody>
      </p:sp>
    </p:spTree>
    <p:extLst>
      <p:ext uri="{BB962C8B-B14F-4D97-AF65-F5344CB8AC3E}">
        <p14:creationId xmlns="" xmlns:p14="http://schemas.microsoft.com/office/powerpoint/2010/main" val="3150284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p:txBody>
          <a:bodyPr/>
          <a:lstStyle/>
          <a:p>
            <a:fld id="{3B364722-BFB5-4A1F-8688-A133C341EC31}" type="datetimeFigureOut">
              <a:rPr lang="pt-BR" smtClean="0"/>
              <a:pPr/>
              <a:t>17/08/2018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AF560E-F763-4847-8C1B-E1F223CFA514}"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F6053-D20B-4CDA-9946-9D962C7398AB}" type="datetimeFigureOut">
              <a:rPr lang="pt-BR" smtClean="0"/>
              <a:pPr/>
              <a:t>17/08/2018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0BBCED3-B9CE-42EF-8C1C-806675CC5A96}" type="slidenum">
              <a:rPr lang="pt-BR" smtClean="0"/>
              <a:pPr/>
              <a:t>‹nº›</a:t>
            </a:fld>
            <a:endParaRPr lang="pt-BR"/>
          </a:p>
        </p:txBody>
      </p:sp>
    </p:spTree>
    <p:extLst>
      <p:ext uri="{BB962C8B-B14F-4D97-AF65-F5344CB8AC3E}">
        <p14:creationId xmlns="" xmlns:p14="http://schemas.microsoft.com/office/powerpoint/2010/main" val="19679228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t-BR" smtClean="0"/>
              <a:t>Clique para editar o título mestre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2D1F6053-D20B-4CDA-9946-9D962C7398AB}" type="datetimeFigureOut">
              <a:rPr lang="pt-BR" smtClean="0"/>
              <a:pPr/>
              <a:t>17/08/2018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0BBCED3-B9CE-42EF-8C1C-806675CC5A96}" type="slidenum">
              <a:rPr lang="pt-BR" smtClean="0"/>
              <a:pPr/>
              <a:t>‹nº›</a:t>
            </a:fld>
            <a:endParaRPr lang="pt-BR"/>
          </a:p>
        </p:txBody>
      </p:sp>
    </p:spTree>
    <p:extLst>
      <p:ext uri="{BB962C8B-B14F-4D97-AF65-F5344CB8AC3E}">
        <p14:creationId xmlns="" xmlns:p14="http://schemas.microsoft.com/office/powerpoint/2010/main" val="28059482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2D1F6053-D20B-4CDA-9946-9D962C7398AB}" type="datetimeFigureOut">
              <a:rPr lang="pt-BR" smtClean="0"/>
              <a:pPr/>
              <a:t>17/08/2018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0BBCED3-B9CE-42EF-8C1C-806675CC5A96}" type="slidenum">
              <a:rPr lang="pt-BR" smtClean="0"/>
              <a:pPr/>
              <a:t>‹nº›</a:t>
            </a:fld>
            <a:endParaRPr lang="pt-B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t-BR" smtClean="0"/>
              <a:t>Clique para editar o título mestre</a:t>
            </a:r>
            <a:endParaRPr lang="en-US" dirty="0"/>
          </a:p>
        </p:txBody>
      </p:sp>
    </p:spTree>
    <p:extLst>
      <p:ext uri="{BB962C8B-B14F-4D97-AF65-F5344CB8AC3E}">
        <p14:creationId xmlns="" xmlns:p14="http://schemas.microsoft.com/office/powerpoint/2010/main" val="151891103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2D1F6053-D20B-4CDA-9946-9D962C7398AB}" type="datetimeFigureOut">
              <a:rPr lang="pt-BR" smtClean="0"/>
              <a:pPr/>
              <a:t>17/08/2018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BBCED3-B9CE-42EF-8C1C-806675CC5A96}" type="slidenum">
              <a:rPr lang="pt-BR" smtClean="0"/>
              <a:pPr/>
              <a:t>‹nº›</a:t>
            </a:fld>
            <a:endParaRPr lang="pt-BR"/>
          </a:p>
        </p:txBody>
      </p:sp>
    </p:spTree>
    <p:extLst>
      <p:ext uri="{BB962C8B-B14F-4D97-AF65-F5344CB8AC3E}">
        <p14:creationId xmlns="" xmlns:p14="http://schemas.microsoft.com/office/powerpoint/2010/main" val="151462902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t-BR" smtClean="0"/>
              <a:t>Clique para editar o título mestre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D1F6053-D20B-4CDA-9946-9D962C7398AB}" type="datetimeFigureOut">
              <a:rPr lang="pt-BR" smtClean="0"/>
              <a:pPr/>
              <a:t>17/08/2018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BBCED3-B9CE-42EF-8C1C-806675CC5A96}" type="slidenum">
              <a:rPr lang="pt-BR" smtClean="0"/>
              <a:pPr/>
              <a:t>‹nº›</a:t>
            </a:fld>
            <a:endParaRPr lang="pt-BR"/>
          </a:p>
        </p:txBody>
      </p:sp>
    </p:spTree>
    <p:extLst>
      <p:ext uri="{BB962C8B-B14F-4D97-AF65-F5344CB8AC3E}">
        <p14:creationId xmlns="" xmlns:p14="http://schemas.microsoft.com/office/powerpoint/2010/main" val="33836229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3B364722-BFB5-4A1F-8688-A133C341EC31}" type="datetimeFigureOut">
              <a:rPr lang="pt-BR" smtClean="0"/>
              <a:pPr/>
              <a:t>17/08/2018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9AF560E-F763-4847-8C1B-E1F223CFA514}" type="slidenum">
              <a:rPr lang="pt-BR" smtClean="0"/>
              <a:pPr/>
              <a:t>‹nº›</a:t>
            </a:fld>
            <a:endParaRPr lang="pt-BR"/>
          </a:p>
        </p:txBody>
      </p:sp>
      <p:sp>
        <p:nvSpPr>
          <p:cNvPr id="8" name="Título 7"/>
          <p:cNvSpPr>
            <a:spLocks noGrp="1"/>
          </p:cNvSpPr>
          <p:nvPr>
            <p:ph type="title"/>
          </p:nvPr>
        </p:nvSpPr>
        <p:spPr/>
        <p:txBody>
          <a:bodyPr rtlCol="0"/>
          <a:lstStyle/>
          <a:p>
            <a:r>
              <a:rPr kumimoji="0" lang="pt-BR" smtClean="0"/>
              <a:t>Clique para editar 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3B364722-BFB5-4A1F-8688-A133C341EC31}" type="datetimeFigureOut">
              <a:rPr lang="pt-BR" smtClean="0"/>
              <a:pPr/>
              <a:t>17/08/2018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9AF560E-F763-4847-8C1B-E1F223CFA514}"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3B364722-BFB5-4A1F-8688-A133C341EC31}" type="datetimeFigureOut">
              <a:rPr lang="pt-BR" smtClean="0"/>
              <a:pPr/>
              <a:t>17/08/2018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9AF560E-F763-4847-8C1B-E1F223CFA514}" type="slidenum">
              <a:rPr lang="pt-BR" smtClean="0"/>
              <a:pPr/>
              <a:t>‹nº›</a:t>
            </a:fld>
            <a:endParaRPr lang="pt-BR"/>
          </a:p>
        </p:txBody>
      </p:sp>
      <p:sp>
        <p:nvSpPr>
          <p:cNvPr id="6" name="Título 5"/>
          <p:cNvSpPr>
            <a:spLocks noGrp="1"/>
          </p:cNvSpPr>
          <p:nvPr>
            <p:ph type="title"/>
          </p:nvPr>
        </p:nvSpPr>
        <p:spPr/>
        <p:txBody>
          <a:bodyPr rtlCol="0"/>
          <a:lstStyle/>
          <a:p>
            <a:r>
              <a:rPr kumimoji="0" lang="pt-BR" smtClean="0"/>
              <a:t>Clique para editar 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B364722-BFB5-4A1F-8688-A133C341EC31}" type="datetimeFigureOut">
              <a:rPr lang="pt-BR" smtClean="0"/>
              <a:pPr/>
              <a:t>17/08/2018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9AF560E-F763-4847-8C1B-E1F223CFA51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p>
            <a:fld id="{3B364722-BFB5-4A1F-8688-A133C341EC31}" type="datetimeFigureOut">
              <a:rPr lang="pt-BR" smtClean="0"/>
              <a:pPr/>
              <a:t>17/08/2018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9AF560E-F763-4847-8C1B-E1F223CFA514}"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3B364722-BFB5-4A1F-8688-A133C341EC31}" type="datetimeFigureOut">
              <a:rPr lang="pt-BR" smtClean="0"/>
              <a:pPr/>
              <a:t>17/08/2018</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59AF560E-F763-4847-8C1B-E1F223CFA514}"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audio" Target="../media/audio1.wav"/></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pt-BR" smtClean="0"/>
              <a:t>Clique para editar 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364722-BFB5-4A1F-8688-A133C341EC31}" type="datetimeFigureOut">
              <a:rPr lang="pt-BR" smtClean="0"/>
              <a:pPr/>
              <a:t>17/08/2018</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9AF560E-F763-4847-8C1B-E1F223CFA514}"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pt-BR"/>
          </a:p>
        </p:txBody>
      </p:sp>
      <p:sp>
        <p:nvSpPr>
          <p:cNvPr id="2051"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t-BR" smtClean="0"/>
              <a:t>Clique para editar o estilo do título mestre</a:t>
            </a:r>
          </a:p>
        </p:txBody>
      </p:sp>
      <p:sp>
        <p:nvSpPr>
          <p:cNvPr id="2052"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2083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pt-BR"/>
          </a:p>
        </p:txBody>
      </p:sp>
      <p:sp>
        <p:nvSpPr>
          <p:cNvPr id="12083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pt-BR"/>
          </a:p>
        </p:txBody>
      </p:sp>
      <p:sp>
        <p:nvSpPr>
          <p:cNvPr id="120839"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ED810947-96D6-4F35-AFD8-AC8236E3F04C}" type="slidenum">
              <a:rPr lang="pt-BR"/>
              <a:pPr>
                <a:defRPr/>
              </a:pPr>
              <a:t>‹nº›</a:t>
            </a:fld>
            <a:endParaRPr lang="pt-BR"/>
          </a:p>
        </p:txBody>
      </p:sp>
      <p:sp>
        <p:nvSpPr>
          <p:cNvPr id="120840"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pt-BR"/>
          </a:p>
        </p:txBody>
      </p:sp>
      <p:sp>
        <p:nvSpPr>
          <p:cNvPr id="120841"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pt-BR"/>
          </a:p>
        </p:txBody>
      </p:sp>
      <p:grpSp>
        <p:nvGrpSpPr>
          <p:cNvPr id="2058" name="Group 10"/>
          <p:cNvGrpSpPr>
            <a:grpSpLocks/>
          </p:cNvGrpSpPr>
          <p:nvPr/>
        </p:nvGrpSpPr>
        <p:grpSpPr bwMode="auto">
          <a:xfrm>
            <a:off x="7938" y="5540375"/>
            <a:ext cx="1784350" cy="1246188"/>
            <a:chOff x="5" y="3490"/>
            <a:chExt cx="1124" cy="785"/>
          </a:xfrm>
        </p:grpSpPr>
        <p:sp>
          <p:nvSpPr>
            <p:cNvPr id="12084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pt-BR"/>
            </a:p>
          </p:txBody>
        </p:sp>
        <p:sp>
          <p:nvSpPr>
            <p:cNvPr id="12084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pt-BR"/>
            </a:p>
          </p:txBody>
        </p:sp>
        <p:sp>
          <p:nvSpPr>
            <p:cNvPr id="12084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pt-BR"/>
            </a:p>
          </p:txBody>
        </p:sp>
        <p:sp>
          <p:nvSpPr>
            <p:cNvPr id="12084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pt-BR"/>
            </a:p>
          </p:txBody>
        </p:sp>
        <p:sp>
          <p:nvSpPr>
            <p:cNvPr id="12084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pt-BR"/>
            </a:p>
          </p:txBody>
        </p:sp>
        <p:sp>
          <p:nvSpPr>
            <p:cNvPr id="120848"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pt-BR"/>
            </a:p>
          </p:txBody>
        </p:sp>
        <p:sp>
          <p:nvSpPr>
            <p:cNvPr id="12084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pt-BR"/>
            </a:p>
          </p:txBody>
        </p:sp>
        <p:sp>
          <p:nvSpPr>
            <p:cNvPr id="120850"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pt-BR"/>
            </a:p>
          </p:txBody>
        </p:sp>
        <p:sp>
          <p:nvSpPr>
            <p:cNvPr id="12085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pt-BR"/>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12085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pt-BR"/>
                </a:p>
              </p:txBody>
            </p:sp>
            <p:sp>
              <p:nvSpPr>
                <p:cNvPr id="120855"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pt-BR"/>
                </a:p>
              </p:txBody>
            </p:sp>
            <p:sp>
              <p:nvSpPr>
                <p:cNvPr id="120856"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pt-BR"/>
                </a:p>
              </p:txBody>
            </p:sp>
          </p:grpSp>
          <p:sp>
            <p:nvSpPr>
              <p:cNvPr id="12085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pt-BR"/>
              </a:p>
            </p:txBody>
          </p:sp>
          <p:sp>
            <p:nvSpPr>
              <p:cNvPr id="120858"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pt-BR"/>
              </a:p>
            </p:txBody>
          </p:sp>
          <p:sp>
            <p:nvSpPr>
              <p:cNvPr id="12085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pt-BR"/>
              </a:p>
            </p:txBody>
          </p:sp>
          <p:grpSp>
            <p:nvGrpSpPr>
              <p:cNvPr id="2089" name="Group 28"/>
              <p:cNvGrpSpPr>
                <a:grpSpLocks/>
              </p:cNvGrpSpPr>
              <p:nvPr userDrawn="1"/>
            </p:nvGrpSpPr>
            <p:grpSpPr bwMode="auto">
              <a:xfrm>
                <a:off x="5" y="3490"/>
                <a:ext cx="1124" cy="678"/>
                <a:chOff x="5" y="3490"/>
                <a:chExt cx="1124" cy="678"/>
              </a:xfrm>
            </p:grpSpPr>
            <p:sp>
              <p:nvSpPr>
                <p:cNvPr id="12086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pt-BR"/>
                </a:p>
              </p:txBody>
            </p:sp>
            <p:sp>
              <p:nvSpPr>
                <p:cNvPr id="12086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pt-BR"/>
                </a:p>
              </p:txBody>
            </p:sp>
            <p:sp>
              <p:nvSpPr>
                <p:cNvPr id="12086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pt-BR"/>
                </a:p>
              </p:txBody>
            </p:sp>
            <p:sp>
              <p:nvSpPr>
                <p:cNvPr id="12086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pt-BR"/>
                </a:p>
              </p:txBody>
            </p:sp>
            <p:sp>
              <p:nvSpPr>
                <p:cNvPr id="12086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pt-BR"/>
                </a:p>
              </p:txBody>
            </p:sp>
            <p:sp>
              <p:nvSpPr>
                <p:cNvPr id="12086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pt-BR"/>
                </a:p>
              </p:txBody>
            </p:sp>
            <p:sp>
              <p:nvSpPr>
                <p:cNvPr id="12086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pt-BR"/>
                </a:p>
              </p:txBody>
            </p:sp>
            <p:sp>
              <p:nvSpPr>
                <p:cNvPr id="12086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pt-BR"/>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12087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pt-BR"/>
            </a:p>
          </p:txBody>
        </p:sp>
        <p:sp>
          <p:nvSpPr>
            <p:cNvPr id="12087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pt-BR"/>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12087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pt-BR"/>
              </a:p>
            </p:txBody>
          </p:sp>
          <p:grpSp>
            <p:nvGrpSpPr>
              <p:cNvPr id="2064" name="Group 43"/>
              <p:cNvGrpSpPr>
                <a:grpSpLocks/>
              </p:cNvGrpSpPr>
              <p:nvPr userDrawn="1"/>
            </p:nvGrpSpPr>
            <p:grpSpPr bwMode="auto">
              <a:xfrm>
                <a:off x="4610" y="57"/>
                <a:ext cx="1344" cy="985"/>
                <a:chOff x="4610" y="57"/>
                <a:chExt cx="1344" cy="985"/>
              </a:xfrm>
            </p:grpSpPr>
            <p:sp>
              <p:nvSpPr>
                <p:cNvPr id="12087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pt-BR"/>
                </a:p>
              </p:txBody>
            </p:sp>
            <p:sp>
              <p:nvSpPr>
                <p:cNvPr id="120877" name="Freeform 45"/>
                <p:cNvSpPr>
                  <a:spLocks/>
                </p:cNvSpPr>
                <p:nvPr userDrawn="1"/>
              </p:nvSpPr>
              <p:spPr bwMode="auto">
                <a:xfrm rot="-3172564">
                  <a:off x="5053" y="327"/>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pt-BR"/>
                </a:p>
              </p:txBody>
            </p:sp>
            <p:sp>
              <p:nvSpPr>
                <p:cNvPr id="120878" name="Freeform 46"/>
                <p:cNvSpPr>
                  <a:spLocks/>
                </p:cNvSpPr>
                <p:nvPr userDrawn="1"/>
              </p:nvSpPr>
              <p:spPr bwMode="auto">
                <a:xfrm rot="-3172564">
                  <a:off x="4863" y="177"/>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pt-BR"/>
                </a:p>
              </p:txBody>
            </p:sp>
            <p:sp>
              <p:nvSpPr>
                <p:cNvPr id="12087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pt-BR"/>
                </a:p>
              </p:txBody>
            </p:sp>
            <p:sp>
              <p:nvSpPr>
                <p:cNvPr id="120880" name="Freeform 48"/>
                <p:cNvSpPr>
                  <a:spLocks/>
                </p:cNvSpPr>
                <p:nvPr userDrawn="1"/>
              </p:nvSpPr>
              <p:spPr bwMode="auto">
                <a:xfrm rot="-3172564">
                  <a:off x="5302" y="892"/>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pt-BR"/>
                </a:p>
              </p:txBody>
            </p:sp>
            <p:sp>
              <p:nvSpPr>
                <p:cNvPr id="120881" name="Freeform 49"/>
                <p:cNvSpPr>
                  <a:spLocks/>
                </p:cNvSpPr>
                <p:nvPr userDrawn="1"/>
              </p:nvSpPr>
              <p:spPr bwMode="auto">
                <a:xfrm rot="-3172564">
                  <a:off x="5253" y="801"/>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pt-BR"/>
                </a:p>
              </p:txBody>
            </p:sp>
            <p:sp>
              <p:nvSpPr>
                <p:cNvPr id="12088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pt-BR"/>
                </a:p>
              </p:txBody>
            </p:sp>
            <p:sp>
              <p:nvSpPr>
                <p:cNvPr id="120883" name="Freeform 51"/>
                <p:cNvSpPr>
                  <a:spLocks/>
                </p:cNvSpPr>
                <p:nvPr userDrawn="1"/>
              </p:nvSpPr>
              <p:spPr bwMode="auto">
                <a:xfrm rot="-3172564">
                  <a:off x="4952" y="137"/>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pt-BR"/>
                </a:p>
              </p:txBody>
            </p:sp>
          </p:grpSp>
        </p:grpSp>
        <p:sp>
          <p:nvSpPr>
            <p:cNvPr id="12088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pt-BR"/>
            </a:p>
          </p:txBody>
        </p:sp>
      </p:grpSp>
    </p:spTree>
    <p:extLst>
      <p:ext uri="{BB962C8B-B14F-4D97-AF65-F5344CB8AC3E}">
        <p14:creationId xmlns="" xmlns:p14="http://schemas.microsoft.com/office/powerpoint/2010/main" val="2307536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wipe dir="d"/>
    <p:sndAc>
      <p:stSnd>
        <p:snd r:embed="rId14" name="type.wav"/>
      </p:stSnd>
    </p:sndAc>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D1F6053-D20B-4CDA-9946-9D962C7398AB}" type="datetimeFigureOut">
              <a:rPr lang="pt-BR" smtClean="0"/>
              <a:pPr/>
              <a:t>17/08/2018</a:t>
            </a:fld>
            <a:endParaRPr lang="pt-B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t-B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0BBCED3-B9CE-42EF-8C1C-806675CC5A96}" type="slidenum">
              <a:rPr lang="pt-BR" smtClean="0"/>
              <a:pPr/>
              <a:t>‹nº›</a:t>
            </a:fld>
            <a:endParaRPr lang="pt-BR"/>
          </a:p>
        </p:txBody>
      </p:sp>
    </p:spTree>
    <p:extLst>
      <p:ext uri="{BB962C8B-B14F-4D97-AF65-F5344CB8AC3E}">
        <p14:creationId xmlns="" xmlns:p14="http://schemas.microsoft.com/office/powerpoint/2010/main" val="33008779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infoescola.com/educacao/gestao-democratica/"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mailto:profzezalozano@hotmail.com" TargetMode="External"/><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10" y="0"/>
            <a:ext cx="9147710" cy="6858000"/>
          </a:xfrm>
          <a:solidFill>
            <a:schemeClr val="accent1">
              <a:lumMod val="20000"/>
              <a:lumOff val="80000"/>
            </a:schemeClr>
          </a:solidFill>
        </p:spPr>
        <p:txBody>
          <a:bodyPr/>
          <a:lstStyle/>
          <a:p>
            <a:pPr eaLnBrk="1" hangingPunct="1">
              <a:lnSpc>
                <a:spcPct val="150000"/>
              </a:lnSpc>
            </a:pPr>
            <a:r>
              <a:rPr lang="pt-BR" sz="6000" b="1" dirty="0" smtClean="0">
                <a:solidFill>
                  <a:srgbClr val="9900CC"/>
                </a:solidFill>
              </a:rPr>
              <a:t/>
            </a:r>
            <a:br>
              <a:rPr lang="pt-BR" sz="6000" b="1" dirty="0" smtClean="0">
                <a:solidFill>
                  <a:srgbClr val="9900CC"/>
                </a:solidFill>
              </a:rPr>
            </a:br>
            <a:r>
              <a:rPr lang="pt-BR" sz="6000" b="1" dirty="0">
                <a:solidFill>
                  <a:srgbClr val="9900CC"/>
                </a:solidFill>
              </a:rPr>
              <a:t/>
            </a:r>
            <a:br>
              <a:rPr lang="pt-BR" sz="6000" b="1" dirty="0">
                <a:solidFill>
                  <a:srgbClr val="9900CC"/>
                </a:solidFill>
              </a:rPr>
            </a:br>
            <a:r>
              <a:rPr lang="pt-BR" sz="6000" b="1" dirty="0" smtClean="0">
                <a:solidFill>
                  <a:srgbClr val="9900CC"/>
                </a:solidFill>
              </a:rPr>
              <a:t/>
            </a:r>
            <a:br>
              <a:rPr lang="pt-BR" sz="6000" b="1" dirty="0" smtClean="0">
                <a:solidFill>
                  <a:srgbClr val="9900CC"/>
                </a:solidFill>
              </a:rPr>
            </a:br>
            <a:endParaRPr lang="pt-BR" sz="6000" b="1" dirty="0" smtClean="0">
              <a:solidFill>
                <a:srgbClr val="9900CC"/>
              </a:solidFill>
            </a:endParaRPr>
          </a:p>
        </p:txBody>
      </p:sp>
      <p:sp>
        <p:nvSpPr>
          <p:cNvPr id="5123" name="Rectangle 3"/>
          <p:cNvSpPr>
            <a:spLocks noGrp="1" noChangeArrowheads="1"/>
          </p:cNvSpPr>
          <p:nvPr>
            <p:ph idx="1"/>
          </p:nvPr>
        </p:nvSpPr>
        <p:spPr>
          <a:xfrm>
            <a:off x="685800" y="357166"/>
            <a:ext cx="7696200" cy="571504"/>
          </a:xfrm>
        </p:spPr>
        <p:txBody>
          <a:bodyPr/>
          <a:lstStyle/>
          <a:p>
            <a:pPr eaLnBrk="1" hangingPunct="1">
              <a:buNone/>
            </a:pPr>
            <a:endParaRPr lang="pt-BR" sz="3600" dirty="0" smtClean="0"/>
          </a:p>
        </p:txBody>
      </p:sp>
      <p:pic>
        <p:nvPicPr>
          <p:cNvPr id="15362" name="Picture 2" descr="Resultado de imagem para planejamento docente dinÃ¢mica e processo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9114" y="345"/>
            <a:ext cx="8982062" cy="70260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3606692"/>
      </p:ext>
    </p:extLst>
  </p:cSld>
  <p:clrMapOvr>
    <a:masterClrMapping/>
  </p:clrMapOvr>
  <p:transition>
    <p:wipe dir="d"/>
    <p:sndAc>
      <p:stSnd>
        <p:snd r:embed="rId2" name="typ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7632859"/>
          </a:xfrm>
          <a:prstGeom prst="rect">
            <a:avLst/>
          </a:prstGeom>
          <a:solidFill>
            <a:schemeClr val="accent1">
              <a:lumMod val="20000"/>
              <a:lumOff val="80000"/>
            </a:schemeClr>
          </a:solidFill>
        </p:spPr>
        <p:txBody>
          <a:bodyPr wrap="square" rtlCol="0">
            <a:spAutoFit/>
          </a:bodyPr>
          <a:lstStyle/>
          <a:p>
            <a:pPr algn="just">
              <a:lnSpc>
                <a:spcPct val="200000"/>
              </a:lnSpc>
            </a:pPr>
            <a:r>
              <a:rPr lang="pt-BR" sz="2000" dirty="0" smtClean="0"/>
              <a:t>Para compreender o processo de desenvolvimento da inteligência, Piaget transferiu da Biologia a concepção de “adaptação” afirmando que a capacidade cognitiva sofre um processo contínuo de ajustamento. Este ajustamento não tem origem biológica (apesar de se dar sobre o sistema nervoso), mas psicológica, ou seja, à medida que a criança passa por novas experiências, reconstrói sua forma de analisar o meio que a cerca. Esta “forma de analisar o mundo a sua volta” marca o que Piaget denominou de esquemas cognitivos. </a:t>
            </a:r>
          </a:p>
          <a:p>
            <a:pPr algn="just">
              <a:lnSpc>
                <a:spcPct val="200000"/>
              </a:lnSpc>
            </a:pPr>
            <a:r>
              <a:rPr lang="pt-BR" sz="2000" dirty="0" smtClean="0"/>
              <a:t>Antigas estruturas são ajustadas a novas funções, e o desenvolvimento de novas estruturas preenche funções antigas. </a:t>
            </a:r>
          </a:p>
          <a:p>
            <a:pPr algn="just">
              <a:lnSpc>
                <a:spcPct val="200000"/>
              </a:lnSpc>
            </a:pPr>
            <a:endParaRPr lang="pt-BR" dirty="0"/>
          </a:p>
          <a:p>
            <a:pPr algn="just"/>
            <a:endParaRPr lang="pt-BR" dirty="0" smtClean="0"/>
          </a:p>
          <a:p>
            <a:pPr algn="just"/>
            <a:endParaRPr lang="pt-BR" dirty="0" smtClean="0"/>
          </a:p>
          <a:p>
            <a:pPr algn="just"/>
            <a:endParaRPr lang="pt-BR" dirty="0"/>
          </a:p>
        </p:txBody>
      </p:sp>
    </p:spTree>
    <p:extLst>
      <p:ext uri="{BB962C8B-B14F-4D97-AF65-F5344CB8AC3E}">
        <p14:creationId xmlns="" xmlns:p14="http://schemas.microsoft.com/office/powerpoint/2010/main" val="2726556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617196"/>
          </a:xfrm>
          <a:prstGeom prst="rect">
            <a:avLst/>
          </a:prstGeom>
          <a:noFill/>
        </p:spPr>
        <p:txBody>
          <a:bodyPr wrap="square" rtlCol="0">
            <a:spAutoFit/>
          </a:bodyPr>
          <a:lstStyle/>
          <a:p>
            <a:pPr algn="just"/>
            <a:r>
              <a:rPr lang="pt-BR" sz="2000" dirty="0"/>
              <a:t>Há dois mecanismos envolvidos na adaptação dos processos mentais às novas situações às quais a pessoa precisa se adaptar: </a:t>
            </a:r>
            <a:endParaRPr lang="pt-BR" sz="2000" dirty="0" smtClean="0"/>
          </a:p>
          <a:p>
            <a:pPr algn="just"/>
            <a:endParaRPr lang="pt-BR" sz="2000" dirty="0" smtClean="0"/>
          </a:p>
          <a:p>
            <a:pPr algn="just"/>
            <a:r>
              <a:rPr lang="pt-BR" sz="2000" dirty="0" smtClean="0"/>
              <a:t>• </a:t>
            </a:r>
            <a:r>
              <a:rPr lang="pt-BR" sz="2000" b="1" dirty="0">
                <a:solidFill>
                  <a:srgbClr val="FF0000"/>
                </a:solidFill>
              </a:rPr>
              <a:t>assimilação:</a:t>
            </a:r>
            <a:r>
              <a:rPr lang="pt-BR" sz="2000" dirty="0">
                <a:solidFill>
                  <a:srgbClr val="FF0000"/>
                </a:solidFill>
              </a:rPr>
              <a:t> </a:t>
            </a:r>
            <a:r>
              <a:rPr lang="pt-BR" sz="2000" dirty="0"/>
              <a:t>que é a incorporação de novas experiências ou de informações à estrutura mental já existente, sem alterá-la e </a:t>
            </a:r>
            <a:endParaRPr lang="pt-BR" sz="2000" dirty="0" smtClean="0"/>
          </a:p>
          <a:p>
            <a:pPr algn="just"/>
            <a:endParaRPr lang="pt-BR" sz="2000" dirty="0"/>
          </a:p>
          <a:p>
            <a:pPr algn="just"/>
            <a:r>
              <a:rPr lang="pt-BR" sz="2000" dirty="0" smtClean="0"/>
              <a:t>• </a:t>
            </a:r>
            <a:r>
              <a:rPr lang="pt-BR" sz="2000" b="1" dirty="0">
                <a:solidFill>
                  <a:srgbClr val="FF0000"/>
                </a:solidFill>
              </a:rPr>
              <a:t>acomodação: </a:t>
            </a:r>
            <a:r>
              <a:rPr lang="pt-BR" sz="2000" dirty="0"/>
              <a:t>que é o processo de reorganização dessas estruturas, de tal forma que possam incorporar os novos conhecimentos, transformando-os para se ajustarem às novas exigências do meio. </a:t>
            </a:r>
          </a:p>
          <a:p>
            <a:endParaRPr lang="pt-BR" sz="2000" dirty="0" smtClean="0"/>
          </a:p>
          <a:p>
            <a:endParaRPr lang="pt-BR" sz="2000" dirty="0"/>
          </a:p>
          <a:p>
            <a:pPr>
              <a:lnSpc>
                <a:spcPct val="150000"/>
              </a:lnSpc>
            </a:pPr>
            <a:r>
              <a:rPr lang="pt-BR" sz="2000" dirty="0" smtClean="0">
                <a:solidFill>
                  <a:srgbClr val="0070C0"/>
                </a:solidFill>
              </a:rPr>
              <a:t>Para </a:t>
            </a:r>
            <a:r>
              <a:rPr lang="pt-BR" sz="2000" dirty="0">
                <a:solidFill>
                  <a:srgbClr val="0070C0"/>
                </a:solidFill>
              </a:rPr>
              <a:t>Piaget, a adaptação é um processo contínuo no qual a estrutura hereditária interage com o meio externo de modo a reconstituir-se visando a uma melhor sobrevivência</a:t>
            </a:r>
            <a:r>
              <a:rPr lang="pt-BR" sz="2000" dirty="0" smtClean="0">
                <a:solidFill>
                  <a:srgbClr val="0070C0"/>
                </a:solidFill>
              </a:rPr>
              <a:t>.</a:t>
            </a:r>
          </a:p>
          <a:p>
            <a:pPr>
              <a:lnSpc>
                <a:spcPct val="150000"/>
              </a:lnSpc>
            </a:pPr>
            <a:r>
              <a:rPr lang="pt-BR" sz="2000" dirty="0" smtClean="0">
                <a:solidFill>
                  <a:srgbClr val="0070C0"/>
                </a:solidFill>
              </a:rPr>
              <a:t> </a:t>
            </a:r>
            <a:r>
              <a:rPr lang="pt-BR" sz="2000" dirty="0">
                <a:solidFill>
                  <a:srgbClr val="0070C0"/>
                </a:solidFill>
              </a:rPr>
              <a:t>O conhecimento é uma relação </a:t>
            </a:r>
            <a:endParaRPr lang="pt-BR" sz="2000" dirty="0" smtClean="0">
              <a:solidFill>
                <a:srgbClr val="0070C0"/>
              </a:solidFill>
            </a:endParaRPr>
          </a:p>
          <a:p>
            <a:pPr>
              <a:lnSpc>
                <a:spcPct val="150000"/>
              </a:lnSpc>
            </a:pPr>
            <a:r>
              <a:rPr lang="pt-BR" sz="2000" dirty="0" smtClean="0">
                <a:solidFill>
                  <a:srgbClr val="0070C0"/>
                </a:solidFill>
              </a:rPr>
              <a:t>evolutiva </a:t>
            </a:r>
            <a:r>
              <a:rPr lang="pt-BR" sz="2000" dirty="0">
                <a:solidFill>
                  <a:srgbClr val="0070C0"/>
                </a:solidFill>
              </a:rPr>
              <a:t>da criança e de seu meio. </a:t>
            </a:r>
          </a:p>
          <a:p>
            <a:endParaRPr lang="pt-BR" dirty="0"/>
          </a:p>
          <a:p>
            <a:endParaRPr lang="pt-BR" dirty="0"/>
          </a:p>
          <a:p>
            <a:endParaRPr lang="pt-BR" dirty="0"/>
          </a:p>
        </p:txBody>
      </p:sp>
      <p:pic>
        <p:nvPicPr>
          <p:cNvPr id="3" name="Imagem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798166" y="4454459"/>
            <a:ext cx="4320480" cy="2389140"/>
          </a:xfrm>
          <a:prstGeom prst="rect">
            <a:avLst/>
          </a:prstGeom>
        </p:spPr>
      </p:pic>
    </p:spTree>
    <p:extLst>
      <p:ext uri="{BB962C8B-B14F-4D97-AF65-F5344CB8AC3E}">
        <p14:creationId xmlns="" xmlns:p14="http://schemas.microsoft.com/office/powerpoint/2010/main" val="679576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iagetvygostky.files.wordpress.com/2012/09/zdp-3.jpg?w=584&amp;h=64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6624736" cy="68243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68141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m para estagios de desenvolvimento piage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0528" y="620688"/>
            <a:ext cx="9473051" cy="57606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964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2000" fill="hold"/>
                                        <p:tgtEl>
                                          <p:spTgt spid="5122"/>
                                        </p:tgtEl>
                                        <p:attrNameLst>
                                          <p:attrName>ppt_x</p:attrName>
                                        </p:attrNameLst>
                                      </p:cBhvr>
                                      <p:tavLst>
                                        <p:tav tm="0">
                                          <p:val>
                                            <p:strVal val="#ppt_x"/>
                                          </p:val>
                                        </p:tav>
                                        <p:tav tm="100000">
                                          <p:val>
                                            <p:strVal val="#ppt_x"/>
                                          </p:val>
                                        </p:tav>
                                      </p:tavLst>
                                    </p:anim>
                                    <p:anim calcmode="lin" valueType="num">
                                      <p:cBhvr additive="base">
                                        <p:cTn id="8" dur="20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estagios de desenvolvimento piage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742" y="0"/>
            <a:ext cx="9260315"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41376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9326972" cy="69573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76369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m para estagios de desenvolvimento piage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53058"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4552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709529"/>
          </a:xfrm>
          <a:prstGeom prst="rect">
            <a:avLst/>
          </a:prstGeom>
          <a:noFill/>
        </p:spPr>
        <p:txBody>
          <a:bodyPr wrap="square" rtlCol="0">
            <a:spAutoFit/>
          </a:bodyPr>
          <a:lstStyle/>
          <a:p>
            <a:pPr algn="ctr"/>
            <a:r>
              <a:rPr lang="pt-BR" sz="2000" b="1" dirty="0" smtClean="0">
                <a:solidFill>
                  <a:srgbClr val="C00000"/>
                </a:solidFill>
              </a:rPr>
              <a:t>VYGOTSKY</a:t>
            </a:r>
          </a:p>
          <a:p>
            <a:pPr algn="ctr"/>
            <a:endParaRPr lang="pt-BR" sz="2000" b="1" dirty="0" smtClean="0">
              <a:solidFill>
                <a:srgbClr val="C00000"/>
              </a:solidFill>
            </a:endParaRPr>
          </a:p>
          <a:p>
            <a:pPr algn="just">
              <a:lnSpc>
                <a:spcPct val="150000"/>
              </a:lnSpc>
            </a:pPr>
            <a:r>
              <a:rPr lang="pt-BR" sz="2000" dirty="0" smtClean="0"/>
              <a:t>Vygotsky propõe o estudo da consciência com base em três ideias fundamentais:</a:t>
            </a:r>
          </a:p>
          <a:p>
            <a:pPr algn="just">
              <a:lnSpc>
                <a:spcPct val="150000"/>
              </a:lnSpc>
            </a:pPr>
            <a:r>
              <a:rPr lang="pt-BR" sz="2000" dirty="0" smtClean="0"/>
              <a:t> - método genético ou evolutivo como eixo </a:t>
            </a:r>
            <a:r>
              <a:rPr lang="pt-BR" sz="2000" smtClean="0"/>
              <a:t>básico: o </a:t>
            </a:r>
            <a:r>
              <a:rPr lang="pt-BR" sz="2000" dirty="0" smtClean="0"/>
              <a:t>estudo do desenvolvimento a partir do surgimento das funções mentais como processos biológicos que se tornam culturais, considerando os comportamentos que evoluíram na espécie humana;</a:t>
            </a:r>
          </a:p>
          <a:p>
            <a:pPr algn="just">
              <a:lnSpc>
                <a:spcPct val="150000"/>
              </a:lnSpc>
            </a:pPr>
            <a:r>
              <a:rPr lang="pt-BR" sz="2000" dirty="0" smtClean="0"/>
              <a:t> - </a:t>
            </a:r>
            <a:r>
              <a:rPr lang="pt-BR" sz="2000" dirty="0" smtClean="0">
                <a:solidFill>
                  <a:srgbClr val="C00000"/>
                </a:solidFill>
              </a:rPr>
              <a:t>os processos psicológicos superiores têm origem social: os processos psicológicos superiores (aprendidos) são distintos dos processos básicos (instintivos), porque dependem da interação do sujeito com outras pessoas para se desenvolverem. Durante o desenvolvimento humano, os processos básicos se transformam em processos psicológicos superiores, tais como o pensamento, a imaginação, a abstração, a memória mediada, a linguagem, etc. </a:t>
            </a:r>
            <a:endParaRPr lang="pt-BR" sz="2000" dirty="0">
              <a:solidFill>
                <a:srgbClr val="C00000"/>
              </a:solidFill>
            </a:endParaRPr>
          </a:p>
        </p:txBody>
      </p:sp>
    </p:spTree>
    <p:extLst>
      <p:ext uri="{BB962C8B-B14F-4D97-AF65-F5344CB8AC3E}">
        <p14:creationId xmlns="" xmlns:p14="http://schemas.microsoft.com/office/powerpoint/2010/main" val="198141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8316416" cy="4431983"/>
          </a:xfrm>
          <a:prstGeom prst="rect">
            <a:avLst/>
          </a:prstGeom>
          <a:noFill/>
        </p:spPr>
        <p:txBody>
          <a:bodyPr wrap="square" rtlCol="0">
            <a:spAutoFit/>
          </a:bodyPr>
          <a:lstStyle/>
          <a:p>
            <a:pPr algn="just"/>
            <a:r>
              <a:rPr lang="pt-BR" sz="2400" dirty="0"/>
              <a:t>Para Vygotsky, primeiramente os processos estão no universo coletivo (o </a:t>
            </a:r>
            <a:r>
              <a:rPr lang="pt-BR" sz="2400" b="1" dirty="0" err="1"/>
              <a:t>interpsicológico</a:t>
            </a:r>
            <a:r>
              <a:rPr lang="pt-BR" sz="2400" b="1" dirty="0"/>
              <a:t>)</a:t>
            </a:r>
            <a:r>
              <a:rPr lang="pt-BR" sz="2400" dirty="0"/>
              <a:t> e, por meio da aprendizagem, são internalizados (o </a:t>
            </a:r>
            <a:r>
              <a:rPr lang="pt-BR" sz="2400" b="1" dirty="0" err="1"/>
              <a:t>intrapsicológico</a:t>
            </a:r>
            <a:r>
              <a:rPr lang="pt-BR" sz="2400" dirty="0"/>
              <a:t>) pela pessoa de acordo com seu modo particular de pensar sobre o mundo</a:t>
            </a:r>
            <a:r>
              <a:rPr lang="pt-BR" sz="2400" dirty="0" smtClean="0"/>
              <a:t>;</a:t>
            </a:r>
          </a:p>
          <a:p>
            <a:pPr algn="just"/>
            <a:endParaRPr lang="pt-BR" sz="2400" dirty="0" smtClean="0"/>
          </a:p>
          <a:p>
            <a:pPr algn="just"/>
            <a:r>
              <a:rPr lang="pt-BR" sz="2400" dirty="0" smtClean="0"/>
              <a:t> </a:t>
            </a:r>
            <a:r>
              <a:rPr lang="pt-BR" sz="2400" dirty="0"/>
              <a:t>- o caráter mediado pelos instrumentos desses processos: </a:t>
            </a:r>
            <a:r>
              <a:rPr lang="pt-BR" sz="2400" b="1" dirty="0">
                <a:solidFill>
                  <a:srgbClr val="FF0000"/>
                </a:solidFill>
              </a:rPr>
              <a:t>a linguagem é o processo psicológico mais importante</a:t>
            </a:r>
            <a:r>
              <a:rPr lang="pt-BR" sz="2400" dirty="0"/>
              <a:t>, porque é por meio dela que o ser humano constrói, na interação com outras pessoas, os significados sobre o que faz e pensa</a:t>
            </a:r>
            <a:r>
              <a:rPr lang="pt-BR" dirty="0"/>
              <a:t>.</a:t>
            </a:r>
          </a:p>
          <a:p>
            <a:endParaRPr lang="pt-BR" dirty="0"/>
          </a:p>
        </p:txBody>
      </p:sp>
      <p:pic>
        <p:nvPicPr>
          <p:cNvPr id="3" name="Imagem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067944" y="4509120"/>
            <a:ext cx="4824536" cy="2292500"/>
          </a:xfrm>
          <a:prstGeom prst="rect">
            <a:avLst/>
          </a:prstGeom>
        </p:spPr>
      </p:pic>
    </p:spTree>
    <p:extLst>
      <p:ext uri="{BB962C8B-B14F-4D97-AF65-F5344CB8AC3E}">
        <p14:creationId xmlns="" xmlns:p14="http://schemas.microsoft.com/office/powerpoint/2010/main" val="4127666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858696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endParaRPr lang="pt-BR" sz="2000" dirty="0" smtClean="0"/>
          </a:p>
          <a:p>
            <a:pPr algn="ctr"/>
            <a:r>
              <a:rPr lang="pt-BR" sz="2400" b="1" dirty="0" smtClean="0">
                <a:solidFill>
                  <a:srgbClr val="7030A0"/>
                </a:solidFill>
              </a:rPr>
              <a:t>As ideias de Vygotsky centralizam-se em três grandes áreas:</a:t>
            </a:r>
          </a:p>
          <a:p>
            <a:pPr algn="just"/>
            <a:endParaRPr lang="pt-BR" sz="2400" dirty="0"/>
          </a:p>
          <a:p>
            <a:pPr algn="just"/>
            <a:r>
              <a:rPr lang="pt-BR" sz="2400" dirty="0" smtClean="0"/>
              <a:t> </a:t>
            </a:r>
            <a:r>
              <a:rPr lang="pt-BR" sz="2400" b="1" dirty="0" smtClean="0"/>
              <a:t>A relação entre desenvolvimento e aprendizagem: </a:t>
            </a:r>
            <a:r>
              <a:rPr lang="pt-BR" sz="2400" dirty="0" smtClean="0"/>
              <a:t>Defende a ideia de que o desenvolvimento humano não é sinônimo de maturação orgânica; de que aprender consiste na apropriação do conhecimento histórico e culturalmente construído pela humanidade. O desenvolvimento do ser humano resulta do movimento dialético entre aprendizagem e desenvolvimento. </a:t>
            </a:r>
          </a:p>
          <a:p>
            <a:pPr algn="just"/>
            <a:endParaRPr lang="pt-BR" sz="2400" dirty="0"/>
          </a:p>
          <a:p>
            <a:pPr algn="just"/>
            <a:endParaRPr lang="pt-BR" sz="2400" dirty="0"/>
          </a:p>
          <a:p>
            <a:pPr algn="just"/>
            <a:r>
              <a:rPr lang="pt-BR" sz="2400" b="1" dirty="0" smtClean="0">
                <a:solidFill>
                  <a:srgbClr val="C00000"/>
                </a:solidFill>
              </a:rPr>
              <a:t>O papel das interações sociais no desenvolvimento e na aprendizagem: </a:t>
            </a:r>
            <a:r>
              <a:rPr lang="pt-BR" sz="2400" dirty="0" smtClean="0">
                <a:solidFill>
                  <a:srgbClr val="C00000"/>
                </a:solidFill>
              </a:rPr>
              <a:t>Incluem as relações entre adulto-criança e entre criança-criança; possibilitam a apropriação das significações socialmente produzidas, bem como a formação das funções psicológicas superiores. </a:t>
            </a:r>
          </a:p>
          <a:p>
            <a:pPr algn="just"/>
            <a:endParaRPr lang="pt-BR" sz="2400" dirty="0">
              <a:solidFill>
                <a:srgbClr val="C00000"/>
              </a:solidFill>
            </a:endParaRPr>
          </a:p>
          <a:p>
            <a:pPr algn="just"/>
            <a:endParaRPr lang="pt-BR" sz="2000" dirty="0" smtClean="0">
              <a:solidFill>
                <a:srgbClr val="C00000"/>
              </a:solidFill>
            </a:endParaRPr>
          </a:p>
          <a:p>
            <a:pPr algn="just"/>
            <a:endParaRPr lang="pt-BR" sz="2000" dirty="0">
              <a:solidFill>
                <a:srgbClr val="C00000"/>
              </a:solidFill>
            </a:endParaRPr>
          </a:p>
          <a:p>
            <a:pPr algn="just"/>
            <a:endParaRPr lang="pt-BR" sz="2000" dirty="0" smtClean="0"/>
          </a:p>
          <a:p>
            <a:pPr algn="just"/>
            <a:endParaRPr lang="pt-BR" sz="2000" dirty="0"/>
          </a:p>
          <a:p>
            <a:pPr algn="just"/>
            <a:endParaRPr lang="pt-BR" sz="2000" dirty="0"/>
          </a:p>
        </p:txBody>
      </p:sp>
    </p:spTree>
    <p:extLst>
      <p:ext uri="{BB962C8B-B14F-4D97-AF65-F5344CB8AC3E}">
        <p14:creationId xmlns="" xmlns:p14="http://schemas.microsoft.com/office/powerpoint/2010/main" val="3737664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10" y="0"/>
            <a:ext cx="9147710" cy="6858000"/>
          </a:xfrm>
          <a:solidFill>
            <a:schemeClr val="accent1">
              <a:lumMod val="20000"/>
              <a:lumOff val="80000"/>
            </a:schemeClr>
          </a:solidFill>
        </p:spPr>
        <p:txBody>
          <a:bodyPr/>
          <a:lstStyle/>
          <a:p>
            <a:pPr eaLnBrk="1" hangingPunct="1">
              <a:lnSpc>
                <a:spcPct val="150000"/>
              </a:lnSpc>
            </a:pPr>
            <a:r>
              <a:rPr lang="pt-BR" sz="6000" b="1" dirty="0" smtClean="0">
                <a:solidFill>
                  <a:srgbClr val="9900CC"/>
                </a:solidFill>
              </a:rPr>
              <a:t/>
            </a:r>
            <a:br>
              <a:rPr lang="pt-BR" sz="6000" b="1" dirty="0" smtClean="0">
                <a:solidFill>
                  <a:srgbClr val="9900CC"/>
                </a:solidFill>
              </a:rPr>
            </a:br>
            <a:r>
              <a:rPr lang="pt-BR" sz="6000" b="1" dirty="0">
                <a:solidFill>
                  <a:srgbClr val="9900CC"/>
                </a:solidFill>
              </a:rPr>
              <a:t/>
            </a:r>
            <a:br>
              <a:rPr lang="pt-BR" sz="6000" b="1" dirty="0">
                <a:solidFill>
                  <a:srgbClr val="9900CC"/>
                </a:solidFill>
              </a:rPr>
            </a:br>
            <a:r>
              <a:rPr lang="pt-BR" sz="6000" b="1" dirty="0" smtClean="0">
                <a:solidFill>
                  <a:srgbClr val="9900CC"/>
                </a:solidFill>
              </a:rPr>
              <a:t/>
            </a:r>
            <a:br>
              <a:rPr lang="pt-BR" sz="6000" b="1" dirty="0" smtClean="0">
                <a:solidFill>
                  <a:srgbClr val="9900CC"/>
                </a:solidFill>
              </a:rPr>
            </a:br>
            <a:r>
              <a:rPr lang="pt-BR" sz="6000" b="1" dirty="0" smtClean="0">
                <a:solidFill>
                  <a:srgbClr val="9900CC"/>
                </a:solidFill>
              </a:rPr>
              <a:t>Curso Preparatório para Concurso Público</a:t>
            </a:r>
            <a:br>
              <a:rPr lang="pt-BR" sz="6000" b="1" dirty="0" smtClean="0">
                <a:solidFill>
                  <a:srgbClr val="9900CC"/>
                </a:solidFill>
              </a:rPr>
            </a:br>
            <a:r>
              <a:rPr lang="pt-BR" sz="6000" b="1" dirty="0" smtClean="0">
                <a:solidFill>
                  <a:srgbClr val="9900CC"/>
                </a:solidFill>
              </a:rPr>
              <a:t/>
            </a:r>
            <a:br>
              <a:rPr lang="pt-BR" sz="6000" b="1" dirty="0" smtClean="0">
                <a:solidFill>
                  <a:srgbClr val="9900CC"/>
                </a:solidFill>
              </a:rPr>
            </a:br>
            <a:r>
              <a:rPr lang="pt-BR" sz="6000" b="1" dirty="0" smtClean="0">
                <a:solidFill>
                  <a:srgbClr val="9900CC"/>
                </a:solidFill>
              </a:rPr>
              <a:t>IPET</a:t>
            </a:r>
          </a:p>
        </p:txBody>
      </p:sp>
      <p:sp>
        <p:nvSpPr>
          <p:cNvPr id="5123" name="Rectangle 3"/>
          <p:cNvSpPr>
            <a:spLocks noGrp="1" noChangeArrowheads="1"/>
          </p:cNvSpPr>
          <p:nvPr>
            <p:ph idx="1"/>
          </p:nvPr>
        </p:nvSpPr>
        <p:spPr>
          <a:xfrm>
            <a:off x="685800" y="357166"/>
            <a:ext cx="7696200" cy="571504"/>
          </a:xfrm>
        </p:spPr>
        <p:txBody>
          <a:bodyPr/>
          <a:lstStyle/>
          <a:p>
            <a:pPr eaLnBrk="1" hangingPunct="1">
              <a:buNone/>
            </a:pPr>
            <a:endParaRPr lang="pt-BR" sz="3600" dirty="0" smtClean="0"/>
          </a:p>
        </p:txBody>
      </p:sp>
    </p:spTree>
    <p:extLst>
      <p:ext uri="{BB962C8B-B14F-4D97-AF65-F5344CB8AC3E}">
        <p14:creationId xmlns="" xmlns:p14="http://schemas.microsoft.com/office/powerpoint/2010/main" val="1849923578"/>
      </p:ext>
    </p:extLst>
  </p:cSld>
  <p:clrMapOvr>
    <a:masterClrMapping/>
  </p:clrMapOvr>
  <p:transition>
    <p:wipe dir="d"/>
    <p:sndAc>
      <p:stSnd>
        <p:snd r:embed="rId2" name="type.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83568" y="548680"/>
            <a:ext cx="7776864" cy="1384995"/>
          </a:xfrm>
          <a:prstGeom prst="rect">
            <a:avLst/>
          </a:prstGeom>
          <a:noFill/>
        </p:spPr>
        <p:txBody>
          <a:bodyPr wrap="square" rtlCol="0">
            <a:spAutoFit/>
          </a:bodyPr>
          <a:lstStyle/>
          <a:p>
            <a:pPr algn="ctr"/>
            <a:r>
              <a:rPr lang="pt-BR" b="1" dirty="0"/>
              <a:t>• </a:t>
            </a:r>
            <a:r>
              <a:rPr lang="pt-BR" sz="2400" b="1" dirty="0"/>
              <a:t>O conceito de Zona de Desenvolvimento Proximal (ZDP) </a:t>
            </a:r>
          </a:p>
          <a:p>
            <a:endParaRPr lang="pt-BR" dirty="0"/>
          </a:p>
          <a:p>
            <a:endParaRPr lang="pt-BR"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632316"/>
            <a:ext cx="8039100" cy="52256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58688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m relacionad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72" y="-30812"/>
            <a:ext cx="9258373" cy="61926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54173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8771632"/>
          </a:xfrm>
          <a:prstGeom prst="rect">
            <a:avLst/>
          </a:prstGeom>
          <a:solidFill>
            <a:schemeClr val="accent6">
              <a:lumMod val="20000"/>
              <a:lumOff val="80000"/>
            </a:schemeClr>
          </a:solidFill>
        </p:spPr>
        <p:txBody>
          <a:bodyPr wrap="square" rtlCol="0">
            <a:spAutoFit/>
          </a:bodyPr>
          <a:lstStyle/>
          <a:p>
            <a:pPr algn="ctr"/>
            <a:r>
              <a:rPr lang="pt-BR" sz="2400" b="1" dirty="0" err="1" smtClean="0">
                <a:solidFill>
                  <a:srgbClr val="7030A0"/>
                </a:solidFill>
              </a:rPr>
              <a:t>Wallon</a:t>
            </a:r>
            <a:endParaRPr lang="pt-BR" sz="2400" b="1" dirty="0" smtClean="0">
              <a:solidFill>
                <a:srgbClr val="7030A0"/>
              </a:solidFill>
            </a:endParaRPr>
          </a:p>
          <a:p>
            <a:pPr algn="just">
              <a:lnSpc>
                <a:spcPct val="200000"/>
              </a:lnSpc>
            </a:pPr>
            <a:r>
              <a:rPr lang="pt-BR" sz="2400" dirty="0" err="1" smtClean="0"/>
              <a:t>Wallon</a:t>
            </a:r>
            <a:r>
              <a:rPr lang="pt-BR" sz="2400" dirty="0" smtClean="0"/>
              <a:t> dedicou-se a estudar a Psicologia considerando que a questão fundamental desta área é o estudo da consciência e que, para isso, seria necessário estudar o desenvolvimento da criança para explorar as origens biológicas da consciência. Buscou compreender o desenvolvimento humano sob a perspectiva da pessoa completa (emoção, afeto e movimento), considerando que as condições orgânicas e sociais constituem a emergência das atividades em cada estágio. </a:t>
            </a:r>
          </a:p>
          <a:p>
            <a:pPr algn="just">
              <a:lnSpc>
                <a:spcPct val="150000"/>
              </a:lnSpc>
            </a:pPr>
            <a:endParaRPr lang="pt-BR" sz="2400" dirty="0"/>
          </a:p>
          <a:p>
            <a:pPr algn="just">
              <a:lnSpc>
                <a:spcPct val="150000"/>
              </a:lnSpc>
            </a:pPr>
            <a:endParaRPr lang="pt-BR" sz="2400" dirty="0" smtClean="0"/>
          </a:p>
          <a:p>
            <a:pPr algn="just">
              <a:lnSpc>
                <a:spcPct val="150000"/>
              </a:lnSpc>
            </a:pPr>
            <a:endParaRPr lang="pt-BR" sz="2400" dirty="0"/>
          </a:p>
        </p:txBody>
      </p:sp>
    </p:spTree>
    <p:extLst>
      <p:ext uri="{BB962C8B-B14F-4D97-AF65-F5344CB8AC3E}">
        <p14:creationId xmlns="" xmlns:p14="http://schemas.microsoft.com/office/powerpoint/2010/main" val="3182006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476672"/>
            <a:ext cx="8136904" cy="646331"/>
          </a:xfrm>
          <a:prstGeom prst="rect">
            <a:avLst/>
          </a:prstGeom>
          <a:noFill/>
        </p:spPr>
        <p:txBody>
          <a:bodyPr wrap="square" rtlCol="0">
            <a:spAutoFit/>
          </a:bodyPr>
          <a:lstStyle/>
          <a:p>
            <a:endParaRPr lang="pt-BR" dirty="0"/>
          </a:p>
          <a:p>
            <a:endParaRPr lang="pt-BR"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95401"/>
            <a:ext cx="9144000" cy="71573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20205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m relacionad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561" y="0"/>
            <a:ext cx="9191102" cy="68818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8060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247864"/>
          </a:xfrm>
          <a:prstGeom prst="rect">
            <a:avLst/>
          </a:prstGeom>
          <a:noFill/>
        </p:spPr>
        <p:txBody>
          <a:bodyPr wrap="square" rtlCol="0">
            <a:spAutoFit/>
          </a:bodyPr>
          <a:lstStyle/>
          <a:p>
            <a:pPr algn="ctr"/>
            <a:r>
              <a:rPr lang="pt-BR" sz="2400" b="1" dirty="0" smtClean="0"/>
              <a:t>Estágios para </a:t>
            </a:r>
            <a:r>
              <a:rPr lang="pt-BR" sz="2400" b="1" dirty="0" err="1"/>
              <a:t>W</a:t>
            </a:r>
            <a:r>
              <a:rPr lang="pt-BR" sz="2400" b="1" dirty="0" err="1" smtClean="0"/>
              <a:t>allon</a:t>
            </a:r>
            <a:endParaRPr lang="pt-BR" sz="2400" b="1" dirty="0" smtClean="0"/>
          </a:p>
          <a:p>
            <a:endParaRPr lang="pt-BR" dirty="0"/>
          </a:p>
          <a:p>
            <a:pPr marL="285750" indent="-285750">
              <a:buFontTx/>
              <a:buChar char="-"/>
            </a:pPr>
            <a:r>
              <a:rPr lang="pt-BR" sz="2000" b="1" dirty="0" smtClean="0">
                <a:solidFill>
                  <a:srgbClr val="00B050"/>
                </a:solidFill>
              </a:rPr>
              <a:t>ESTÁGIO IMPULSIVO EMOCIONAL : (0 A 1 ANO)</a:t>
            </a:r>
          </a:p>
          <a:p>
            <a:pPr algn="just"/>
            <a:r>
              <a:rPr lang="pt-BR" sz="2000" dirty="0" smtClean="0"/>
              <a:t>Do </a:t>
            </a:r>
            <a:r>
              <a:rPr lang="pt-BR" sz="2000" dirty="0"/>
              <a:t>nascimento aos três meses, as atividades do ser humano visam à exploração do corpo e de suas sensibilidades externas e internas. Dos 4 aos 12 meses, já há padrões emocionais diferenciados para o medo, para a alegria, para a raiva. Inicia-se o processo de discriminação de formas de se comunicar pelo corpo</a:t>
            </a:r>
            <a:r>
              <a:rPr lang="pt-BR" sz="2000" dirty="0" smtClean="0"/>
              <a:t>.</a:t>
            </a:r>
          </a:p>
          <a:p>
            <a:pPr algn="just"/>
            <a:endParaRPr lang="pt-BR" sz="2000" dirty="0"/>
          </a:p>
          <a:p>
            <a:pPr marL="285750" indent="-285750" algn="just">
              <a:buFontTx/>
              <a:buChar char="-"/>
            </a:pPr>
            <a:r>
              <a:rPr lang="pt-BR" sz="2000" b="1" dirty="0" smtClean="0">
                <a:solidFill>
                  <a:srgbClr val="0070C0"/>
                </a:solidFill>
              </a:rPr>
              <a:t>ESTÁGIO SENSÓRIO-MOTOR E PROJETIVO (DE 1 A 3 ANOS)</a:t>
            </a:r>
            <a:r>
              <a:rPr lang="pt-BR" sz="2000" dirty="0" smtClean="0">
                <a:solidFill>
                  <a:srgbClr val="0070C0"/>
                </a:solidFill>
              </a:rPr>
              <a:t> </a:t>
            </a:r>
          </a:p>
          <a:p>
            <a:pPr algn="just"/>
            <a:r>
              <a:rPr lang="pt-BR" sz="2000" dirty="0" smtClean="0"/>
              <a:t>As </a:t>
            </a:r>
            <a:r>
              <a:rPr lang="pt-BR" sz="2000" dirty="0"/>
              <a:t>atividades se concentram na exploração do espaço-físico, sendo que são auxiliadas pela fala a qual acompanha os gestos. A discriminação pelos objetos promove o desenvolvimento afetivo e o cognitivo. • </a:t>
            </a:r>
            <a:endParaRPr lang="pt-BR" sz="2000" dirty="0" smtClean="0"/>
          </a:p>
          <a:p>
            <a:pPr marL="285750" indent="-285750" algn="just">
              <a:buFontTx/>
              <a:buChar char="-"/>
            </a:pPr>
            <a:endParaRPr lang="pt-BR" sz="2000" dirty="0">
              <a:solidFill>
                <a:srgbClr val="FF0000"/>
              </a:solidFill>
            </a:endParaRPr>
          </a:p>
          <a:p>
            <a:pPr marL="285750" indent="-285750" algn="just">
              <a:buFontTx/>
              <a:buChar char="-"/>
            </a:pPr>
            <a:r>
              <a:rPr lang="pt-BR" sz="2000" b="1" dirty="0" smtClean="0">
                <a:solidFill>
                  <a:srgbClr val="FF0000"/>
                </a:solidFill>
              </a:rPr>
              <a:t>ESTÁDIO DO PERSONALISMO (DE 3 A 6 ANOS) </a:t>
            </a:r>
          </a:p>
          <a:p>
            <a:pPr algn="just"/>
            <a:r>
              <a:rPr lang="pt-BR" sz="2000" dirty="0" smtClean="0"/>
              <a:t>Nesse estágio</a:t>
            </a:r>
            <a:r>
              <a:rPr lang="pt-BR" sz="2000" dirty="0"/>
              <a:t>, ocorre a exploração de si mesmo por meio de atividades de oposição ao outro (expulsão) e de sedução, de imitação. Inicia-se o processo de discriminação entre o eu e o outro, com insistência nas expressões eu, meu, </a:t>
            </a:r>
            <a:r>
              <a:rPr lang="pt-BR" sz="2000" dirty="0" smtClean="0"/>
              <a:t>não e </a:t>
            </a:r>
            <a:r>
              <a:rPr lang="pt-BR" sz="2000" dirty="0"/>
              <a:t>de categorização em vários níveis de </a:t>
            </a:r>
            <a:r>
              <a:rPr lang="pt-BR" dirty="0"/>
              <a:t>abstração.</a:t>
            </a:r>
          </a:p>
        </p:txBody>
      </p:sp>
    </p:spTree>
    <p:extLst>
      <p:ext uri="{BB962C8B-B14F-4D97-AF65-F5344CB8AC3E}">
        <p14:creationId xmlns="" xmlns:p14="http://schemas.microsoft.com/office/powerpoint/2010/main" val="523237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8604448" cy="6047809"/>
          </a:xfrm>
          <a:prstGeom prst="rect">
            <a:avLst/>
          </a:prstGeom>
          <a:noFill/>
        </p:spPr>
        <p:txBody>
          <a:bodyPr wrap="square" rtlCol="0">
            <a:spAutoFit/>
          </a:bodyPr>
          <a:lstStyle/>
          <a:p>
            <a:pPr marL="285750" indent="-285750">
              <a:lnSpc>
                <a:spcPct val="150000"/>
              </a:lnSpc>
              <a:buFontTx/>
              <a:buChar char="-"/>
            </a:pPr>
            <a:r>
              <a:rPr lang="pt-BR" b="1" dirty="0" smtClean="0">
                <a:solidFill>
                  <a:srgbClr val="00B0F0"/>
                </a:solidFill>
              </a:rPr>
              <a:t>ESTÁGIO CATEGORIAL (DE 6 A 11 ANOS) </a:t>
            </a:r>
          </a:p>
          <a:p>
            <a:pPr>
              <a:lnSpc>
                <a:spcPct val="150000"/>
              </a:lnSpc>
            </a:pPr>
            <a:r>
              <a:rPr lang="pt-BR" sz="2000" dirty="0" smtClean="0"/>
              <a:t>Como </a:t>
            </a:r>
            <a:r>
              <a:rPr lang="pt-BR" sz="2000" dirty="0"/>
              <a:t>já está clara a diferenciação entre o eu e o outro, a criança se sente mais à vontade para explorar o mundo físico em atividades de agrupamento, de seriação, de </a:t>
            </a:r>
            <a:r>
              <a:rPr lang="pt-BR" sz="2000" dirty="0" smtClean="0"/>
              <a:t>classificação.</a:t>
            </a:r>
          </a:p>
          <a:p>
            <a:pPr>
              <a:lnSpc>
                <a:spcPct val="150000"/>
              </a:lnSpc>
            </a:pPr>
            <a:r>
              <a:rPr lang="pt-BR" sz="2000" b="1" dirty="0" smtClean="0">
                <a:solidFill>
                  <a:srgbClr val="C00000"/>
                </a:solidFill>
              </a:rPr>
              <a:t>- ESTÁGIO DA PUBERDADE E ADOLESCÊNCIA (DOS 11 ANOS EM DIANTE) </a:t>
            </a:r>
          </a:p>
          <a:p>
            <a:pPr algn="just">
              <a:lnSpc>
                <a:spcPct val="150000"/>
              </a:lnSpc>
            </a:pPr>
            <a:r>
              <a:rPr lang="pt-BR" sz="2000" dirty="0" smtClean="0"/>
              <a:t>Na </a:t>
            </a:r>
            <a:r>
              <a:rPr lang="pt-BR" sz="2000" dirty="0"/>
              <a:t>puberdade e adolescência, acontece a exploração de si mesmo por meio de atividades de confronto, de autoafirmação, de questionamentos, </a:t>
            </a:r>
            <a:r>
              <a:rPr lang="pt-BR" sz="2000" dirty="0" smtClean="0"/>
              <a:t>apoiando-se </a:t>
            </a:r>
            <a:r>
              <a:rPr lang="pt-BR" sz="2000" dirty="0"/>
              <a:t>em grupos de pares e contrapondo-se aos valores. Há o </a:t>
            </a:r>
            <a:r>
              <a:rPr lang="pt-BR" sz="2000" dirty="0" err="1" smtClean="0"/>
              <a:t>domí</a:t>
            </a:r>
            <a:r>
              <a:rPr lang="pt-BR" sz="2000" dirty="0" smtClean="0"/>
              <a:t>-</a:t>
            </a:r>
          </a:p>
          <a:p>
            <a:pPr algn="just">
              <a:lnSpc>
                <a:spcPct val="150000"/>
              </a:lnSpc>
            </a:pPr>
            <a:r>
              <a:rPr lang="pt-BR" sz="2000" dirty="0" err="1" smtClean="0"/>
              <a:t>nio</a:t>
            </a:r>
            <a:r>
              <a:rPr lang="pt-BR" sz="2000" dirty="0" smtClean="0"/>
              <a:t> </a:t>
            </a:r>
            <a:r>
              <a:rPr lang="pt-BR" sz="2000" dirty="0"/>
              <a:t>de </a:t>
            </a:r>
            <a:r>
              <a:rPr lang="pt-BR" sz="2000" dirty="0" smtClean="0"/>
              <a:t>categorias</a:t>
            </a:r>
          </a:p>
          <a:p>
            <a:pPr algn="just">
              <a:lnSpc>
                <a:spcPct val="150000"/>
              </a:lnSpc>
            </a:pPr>
            <a:r>
              <a:rPr lang="pt-BR" sz="2000" dirty="0" smtClean="0"/>
              <a:t> </a:t>
            </a:r>
            <a:r>
              <a:rPr lang="pt-BR" sz="2000" dirty="0"/>
              <a:t>cognitivas de </a:t>
            </a:r>
            <a:r>
              <a:rPr lang="pt-BR" sz="2000" dirty="0" smtClean="0"/>
              <a:t>maior</a:t>
            </a:r>
          </a:p>
          <a:p>
            <a:pPr algn="just">
              <a:lnSpc>
                <a:spcPct val="150000"/>
              </a:lnSpc>
            </a:pPr>
            <a:r>
              <a:rPr lang="pt-BR" sz="2000" dirty="0" smtClean="0"/>
              <a:t> </a:t>
            </a:r>
            <a:r>
              <a:rPr lang="pt-BR" sz="2000" dirty="0"/>
              <a:t>nível de abstração.</a:t>
            </a:r>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30332" y="4257675"/>
            <a:ext cx="5613668" cy="2600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4331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m para estagios de desenvolvimento piage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496" y="3866"/>
            <a:ext cx="9114503" cy="67375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8464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036496" cy="7017306"/>
          </a:xfrm>
          <a:prstGeom prst="rect">
            <a:avLst/>
          </a:prstGeom>
          <a:solidFill>
            <a:schemeClr val="bg2"/>
          </a:solidFill>
        </p:spPr>
        <p:txBody>
          <a:bodyPr wrap="square" rtlCol="0">
            <a:spAutoFit/>
          </a:bodyPr>
          <a:lstStyle/>
          <a:p>
            <a:pPr algn="ctr"/>
            <a:r>
              <a:rPr lang="pt-BR" sz="2000" b="1" dirty="0" smtClean="0">
                <a:solidFill>
                  <a:srgbClr val="FF0000"/>
                </a:solidFill>
              </a:rPr>
              <a:t>COMO PODERÍAMOS DEFINIR APRENDIZAGEM???</a:t>
            </a:r>
          </a:p>
          <a:p>
            <a:pPr algn="ctr"/>
            <a:endParaRPr lang="pt-BR" sz="2000" b="1" dirty="0">
              <a:solidFill>
                <a:srgbClr val="FF0000"/>
              </a:solidFill>
            </a:endParaRPr>
          </a:p>
          <a:p>
            <a:pPr algn="just">
              <a:lnSpc>
                <a:spcPct val="150000"/>
              </a:lnSpc>
            </a:pPr>
            <a:r>
              <a:rPr lang="pt-BR" sz="2000" dirty="0" smtClean="0"/>
              <a:t>O aprendizado: - é sempre um processo (algo que está em andamento, em construção); - é o produto da experiência; - implica sempre em mudança (de atitudes, de habilidades, de capacidades). Essas mudanças: - são observáveis, mas também podem ser potenciais; - duram um tempo relativo; - sua finalidade parece ser aumentar a capacidade adaptativa do organismo.</a:t>
            </a:r>
          </a:p>
          <a:p>
            <a:pPr algn="just">
              <a:lnSpc>
                <a:spcPct val="150000"/>
              </a:lnSpc>
            </a:pPr>
            <a:endParaRPr lang="pt-BR" sz="2000" dirty="0" smtClean="0"/>
          </a:p>
          <a:p>
            <a:pPr algn="just">
              <a:lnSpc>
                <a:spcPct val="150000"/>
              </a:lnSpc>
            </a:pPr>
            <a:endParaRPr lang="pt-BR" sz="2000" dirty="0"/>
          </a:p>
          <a:p>
            <a:pPr algn="just">
              <a:lnSpc>
                <a:spcPct val="150000"/>
              </a:lnSpc>
            </a:pPr>
            <a:r>
              <a:rPr lang="pt-BR" sz="2000" b="1" dirty="0" smtClean="0">
                <a:solidFill>
                  <a:srgbClr val="002060"/>
                </a:solidFill>
              </a:rPr>
              <a:t>Essas características indicam que a aprendizagem (por ser contínua) começa com o início da vida (incluindo a fase intrauterina) e termina com o fim da mesma. É uma capacidade que podemos chamar de inata e presente nos animais, desde os mais simples até os mais complexos (em termos de sistema nervoso)</a:t>
            </a:r>
          </a:p>
          <a:p>
            <a:endParaRPr lang="pt-BR" sz="2000" dirty="0">
              <a:solidFill>
                <a:srgbClr val="00B050"/>
              </a:solidFill>
            </a:endParaRPr>
          </a:p>
        </p:txBody>
      </p:sp>
    </p:spTree>
    <p:extLst>
      <p:ext uri="{BB962C8B-B14F-4D97-AF65-F5344CB8AC3E}">
        <p14:creationId xmlns="" xmlns:p14="http://schemas.microsoft.com/office/powerpoint/2010/main" val="545656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712968" cy="4970591"/>
          </a:xfrm>
          <a:prstGeom prst="rect">
            <a:avLst/>
          </a:prstGeom>
          <a:noFill/>
        </p:spPr>
        <p:txBody>
          <a:bodyPr wrap="square" rtlCol="0">
            <a:spAutoFit/>
          </a:bodyPr>
          <a:lstStyle/>
          <a:p>
            <a:pPr algn="just"/>
            <a:r>
              <a:rPr lang="pt-BR" sz="2000" dirty="0">
                <a:solidFill>
                  <a:srgbClr val="00B050"/>
                </a:solidFill>
              </a:rPr>
              <a:t>APRENDIZAGEM é um processo inato do organismo, mas o que aprendemos, não. Neste sentido, APRENDIDO É DIFERENTE DE INATO! Você não nasceu com essas informações. Você as adquiriu à medida que entrou, de algum modo, em contato com elas pela experiência</a:t>
            </a:r>
            <a:r>
              <a:rPr lang="pt-BR" sz="2000" dirty="0" smtClean="0">
                <a:solidFill>
                  <a:srgbClr val="00B050"/>
                </a:solidFill>
              </a:rPr>
              <a:t>.</a:t>
            </a:r>
          </a:p>
          <a:p>
            <a:pPr algn="just"/>
            <a:endParaRPr lang="pt-BR" sz="2000" dirty="0" smtClean="0">
              <a:solidFill>
                <a:srgbClr val="00B050"/>
              </a:solidFill>
            </a:endParaRPr>
          </a:p>
          <a:p>
            <a:pPr algn="just"/>
            <a:endParaRPr lang="pt-BR" sz="2000" dirty="0"/>
          </a:p>
          <a:p>
            <a:pPr algn="just">
              <a:lnSpc>
                <a:spcPct val="150000"/>
              </a:lnSpc>
            </a:pPr>
            <a:r>
              <a:rPr lang="pt-BR" sz="2000" dirty="0">
                <a:solidFill>
                  <a:srgbClr val="7030A0"/>
                </a:solidFill>
              </a:rPr>
              <a:t>PARA HAVER APRENDIZAGEM, NECESSARIAMENTE HÁ MUDANÇA! Só podemos constatar que algo foi aprendido quando foi modificado. Essas mudanças podem se dar nas ações, na capacidade de resolver problemas, na tomada de decisão, </a:t>
            </a:r>
          </a:p>
          <a:p>
            <a:pPr algn="just">
              <a:lnSpc>
                <a:spcPct val="150000"/>
              </a:lnSpc>
            </a:pPr>
            <a:r>
              <a:rPr lang="pt-BR" sz="2000" dirty="0" smtClean="0">
                <a:solidFill>
                  <a:srgbClr val="7030A0"/>
                </a:solidFill>
              </a:rPr>
              <a:t>nos </a:t>
            </a:r>
            <a:r>
              <a:rPr lang="pt-BR" sz="2000" dirty="0">
                <a:solidFill>
                  <a:srgbClr val="7030A0"/>
                </a:solidFill>
              </a:rPr>
              <a:t>julgamentos... </a:t>
            </a:r>
          </a:p>
          <a:p>
            <a:pPr>
              <a:lnSpc>
                <a:spcPct val="150000"/>
              </a:lnSpc>
            </a:pPr>
            <a:endParaRPr lang="pt-BR" dirty="0"/>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79031" y="4028146"/>
            <a:ext cx="3528392" cy="2834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80890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14348" y="642918"/>
            <a:ext cx="7500990" cy="4786346"/>
          </a:xfrm>
        </p:spPr>
        <p:txBody>
          <a:bodyPr/>
          <a:lstStyle/>
          <a:p>
            <a:r>
              <a:rPr lang="pt-BR" sz="6000" dirty="0" smtClean="0"/>
              <a:t>Aprendizagem e Desenvolvimento Humano</a:t>
            </a:r>
            <a:endParaRPr lang="pt-BR" sz="6000" dirty="0"/>
          </a:p>
        </p:txBody>
      </p:sp>
      <p:sp>
        <p:nvSpPr>
          <p:cNvPr id="3" name="Subtítulo 2"/>
          <p:cNvSpPr>
            <a:spLocks noGrp="1"/>
          </p:cNvSpPr>
          <p:nvPr>
            <p:ph type="subTitle" idx="1"/>
          </p:nvPr>
        </p:nvSpPr>
        <p:spPr/>
        <p:txBody>
          <a:bodyPr/>
          <a:lstStyle/>
          <a:p>
            <a:endParaRPr lang="pt-BR" dirty="0"/>
          </a:p>
        </p:txBody>
      </p:sp>
    </p:spTree>
  </p:cSld>
  <p:clrMapOvr>
    <a:masterClrMapping/>
  </p:clrMapOvr>
  <p:transition>
    <p:wipe dir="d"/>
    <p:sndAc>
      <p:stSnd>
        <p:snd r:embed="rId2" name="type.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332656"/>
            <a:ext cx="8064896" cy="5816977"/>
          </a:xfrm>
          <a:prstGeom prst="rect">
            <a:avLst/>
          </a:prstGeom>
          <a:noFill/>
        </p:spPr>
        <p:txBody>
          <a:bodyPr wrap="square" rtlCol="0">
            <a:spAutoFit/>
          </a:bodyPr>
          <a:lstStyle/>
          <a:p>
            <a:pPr algn="ctr"/>
            <a:r>
              <a:rPr lang="pt-BR" sz="2400" b="1" dirty="0" smtClean="0">
                <a:solidFill>
                  <a:srgbClr val="FF0000"/>
                </a:solidFill>
              </a:rPr>
              <a:t>ESTILOS COGNITIVOS / ESTILOS DE APRENDIZAGEM</a:t>
            </a:r>
          </a:p>
          <a:p>
            <a:pPr algn="ctr"/>
            <a:endParaRPr lang="pt-BR" sz="2400" dirty="0" smtClean="0"/>
          </a:p>
          <a:p>
            <a:pPr algn="ctr"/>
            <a:endParaRPr lang="pt-BR" sz="2400" dirty="0" smtClean="0"/>
          </a:p>
          <a:p>
            <a:pPr algn="just"/>
            <a:r>
              <a:rPr lang="pt-BR" sz="2400" dirty="0" smtClean="0"/>
              <a:t>Os </a:t>
            </a:r>
            <a:r>
              <a:rPr lang="pt-BR" sz="2400" dirty="0"/>
              <a:t>estilos cognitivos variam de indivíduo para indivíduo e estão diretamente relacionados ao modo como as pessoas se organizam para aprender e se comportar socialmente. Logo, podem predizer a trajetória educacional das pessoas (BARIANI, 1998</a:t>
            </a:r>
            <a:r>
              <a:rPr lang="pt-BR" sz="2400" dirty="0" smtClean="0"/>
              <a:t>)</a:t>
            </a:r>
          </a:p>
          <a:p>
            <a:pPr algn="just"/>
            <a:endParaRPr lang="pt-BR" sz="2400" dirty="0"/>
          </a:p>
          <a:p>
            <a:pPr algn="just"/>
            <a:endParaRPr lang="pt-BR" sz="2400" dirty="0" smtClean="0"/>
          </a:p>
          <a:p>
            <a:pPr algn="just"/>
            <a:endParaRPr lang="pt-BR" sz="2400" dirty="0"/>
          </a:p>
          <a:p>
            <a:pPr algn="ctr">
              <a:lnSpc>
                <a:spcPct val="150000"/>
              </a:lnSpc>
            </a:pPr>
            <a:r>
              <a:rPr lang="pt-BR" sz="2400" b="1" dirty="0">
                <a:solidFill>
                  <a:srgbClr val="FF0000"/>
                </a:solidFill>
              </a:rPr>
              <a:t>A importância de conhecer os estilos cognitivos do </a:t>
            </a:r>
            <a:r>
              <a:rPr lang="pt-BR" sz="2400" b="1" dirty="0" smtClean="0">
                <a:solidFill>
                  <a:srgbClr val="FF0000"/>
                </a:solidFill>
              </a:rPr>
              <a:t>aprendiz </a:t>
            </a:r>
            <a:r>
              <a:rPr lang="pt-BR" sz="2400" b="1" dirty="0">
                <a:solidFill>
                  <a:srgbClr val="FF0000"/>
                </a:solidFill>
              </a:rPr>
              <a:t>é fundamental para poder intervir no processo de aprendizagem</a:t>
            </a:r>
          </a:p>
        </p:txBody>
      </p:sp>
    </p:spTree>
    <p:extLst>
      <p:ext uri="{BB962C8B-B14F-4D97-AF65-F5344CB8AC3E}">
        <p14:creationId xmlns="" xmlns:p14="http://schemas.microsoft.com/office/powerpoint/2010/main" val="927310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620688"/>
            <a:ext cx="7560840" cy="3785652"/>
          </a:xfrm>
          <a:prstGeom prst="rect">
            <a:avLst/>
          </a:prstGeom>
          <a:noFill/>
        </p:spPr>
        <p:txBody>
          <a:bodyPr wrap="square" rtlCol="0">
            <a:spAutoFit/>
          </a:bodyPr>
          <a:lstStyle/>
          <a:p>
            <a:pPr algn="ctr"/>
            <a:r>
              <a:rPr lang="pt-BR" sz="2400" dirty="0">
                <a:solidFill>
                  <a:srgbClr val="FF0000"/>
                </a:solidFill>
              </a:rPr>
              <a:t>O que acontece quando você está aprendendo alguma coisa? </a:t>
            </a:r>
            <a:endParaRPr lang="pt-BR" sz="2400" dirty="0" smtClean="0">
              <a:solidFill>
                <a:srgbClr val="FF0000"/>
              </a:solidFill>
            </a:endParaRPr>
          </a:p>
          <a:p>
            <a:pPr algn="ctr"/>
            <a:endParaRPr lang="pt-BR" sz="2400" dirty="0" smtClean="0">
              <a:solidFill>
                <a:srgbClr val="FF0000"/>
              </a:solidFill>
            </a:endParaRPr>
          </a:p>
          <a:p>
            <a:pPr algn="just"/>
            <a:r>
              <a:rPr lang="pt-BR" sz="2400" dirty="0" smtClean="0"/>
              <a:t>A </a:t>
            </a:r>
            <a:r>
              <a:rPr lang="pt-BR" sz="2400" dirty="0"/>
              <a:t>aprendizagem enquanto processo, </a:t>
            </a:r>
            <a:r>
              <a:rPr lang="pt-BR" sz="2400" dirty="0" smtClean="0"/>
              <a:t>depende </a:t>
            </a:r>
            <a:r>
              <a:rPr lang="pt-BR" sz="2400" dirty="0"/>
              <a:t>de um grande conjunto de capacidades e de contextos para que possa ocorrer. Memória, motivação, capacidades sensoriais e perceptivas, inteligência e criatividade, além de ambientes ricos, estimulantes e reforçadores são condições elementares para a aprendizagem.</a:t>
            </a:r>
          </a:p>
        </p:txBody>
      </p:sp>
      <p:pic>
        <p:nvPicPr>
          <p:cNvPr id="1433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75856" y="4581128"/>
            <a:ext cx="5551140" cy="20375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16819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116632"/>
            <a:ext cx="8208912" cy="2616101"/>
          </a:xfrm>
          <a:prstGeom prst="rect">
            <a:avLst/>
          </a:prstGeom>
          <a:noFill/>
        </p:spPr>
        <p:txBody>
          <a:bodyPr wrap="square" rtlCol="0">
            <a:spAutoFit/>
          </a:bodyPr>
          <a:lstStyle/>
          <a:p>
            <a:r>
              <a:rPr lang="pt-BR" sz="2000" b="1" dirty="0" smtClean="0"/>
              <a:t>ATENÇÃO </a:t>
            </a:r>
          </a:p>
          <a:p>
            <a:endParaRPr lang="pt-BR" dirty="0"/>
          </a:p>
          <a:p>
            <a:pPr algn="just"/>
            <a:r>
              <a:rPr lang="pt-BR" dirty="0" smtClean="0"/>
              <a:t>Por </a:t>
            </a:r>
            <a:r>
              <a:rPr lang="pt-BR" dirty="0"/>
              <a:t>atenção designamos o processo de direcionamento da consciência (focar, se concentrar). A atenção está diretamente ligada à capacidade de adquirir informações do meio e de si </a:t>
            </a:r>
            <a:r>
              <a:rPr lang="pt-BR" dirty="0" smtClean="0"/>
              <a:t>mesmo.</a:t>
            </a:r>
          </a:p>
          <a:p>
            <a:pPr algn="just"/>
            <a:endParaRPr lang="pt-BR" dirty="0"/>
          </a:p>
          <a:p>
            <a:pPr algn="just"/>
            <a:r>
              <a:rPr lang="pt-BR" dirty="0"/>
              <a:t>A atenção pode ser classificada em voluntária (prestar atenção em algo) ou involuntária (um barulho forte no outro cômodo da casa que lhe “roubou” a atenção no que estava fazendo).</a:t>
            </a:r>
          </a:p>
        </p:txBody>
      </p:sp>
      <p:pic>
        <p:nvPicPr>
          <p:cNvPr id="3" name="Imagem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292080" y="2830406"/>
            <a:ext cx="3721596" cy="4027594"/>
          </a:xfrm>
          <a:prstGeom prst="rect">
            <a:avLst/>
          </a:prstGeom>
        </p:spPr>
      </p:pic>
    </p:spTree>
    <p:extLst>
      <p:ext uri="{BB962C8B-B14F-4D97-AF65-F5344CB8AC3E}">
        <p14:creationId xmlns="" xmlns:p14="http://schemas.microsoft.com/office/powerpoint/2010/main" val="1778564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186309"/>
          </a:xfrm>
          <a:prstGeom prst="rect">
            <a:avLst/>
          </a:prstGeom>
          <a:noFill/>
        </p:spPr>
        <p:txBody>
          <a:bodyPr wrap="square" rtlCol="0">
            <a:spAutoFit/>
          </a:bodyPr>
          <a:lstStyle/>
          <a:p>
            <a:pPr algn="ctr"/>
            <a:r>
              <a:rPr lang="pt-BR" dirty="0" smtClean="0"/>
              <a:t>MODELOS MENTAIS  (PERCEPÇÃO)</a:t>
            </a:r>
          </a:p>
          <a:p>
            <a:endParaRPr lang="pt-BR" dirty="0"/>
          </a:p>
          <a:p>
            <a:pPr algn="just"/>
            <a:r>
              <a:rPr lang="pt-BR" sz="2400" dirty="0"/>
              <a:t>A</a:t>
            </a:r>
            <a:r>
              <a:rPr lang="pt-BR" sz="2400" dirty="0" smtClean="0"/>
              <a:t> </a:t>
            </a:r>
            <a:r>
              <a:rPr lang="pt-BR" sz="2400" dirty="0"/>
              <a:t>percepção que temos está intimamente ligada à nossa experiência (ou à falta dela), ao entrar em contato com um objeto, situação, pessoa, etc. Nossa percepção também define o modo como avaliamos essas coisas (objeto, situação, pessoa, etc.) e, por isso, afeta diretamente nossa resolução de problemas e tomada de decisão (COON, 2005; LLERA, 1996</a:t>
            </a:r>
            <a:r>
              <a:rPr lang="pt-BR" sz="2400" dirty="0" smtClean="0"/>
              <a:t>)</a:t>
            </a:r>
          </a:p>
          <a:p>
            <a:pPr algn="just"/>
            <a:endParaRPr lang="pt-BR" sz="2400" dirty="0"/>
          </a:p>
          <a:p>
            <a:pPr algn="ctr"/>
            <a:r>
              <a:rPr lang="pt-BR" sz="2400" b="1" dirty="0">
                <a:solidFill>
                  <a:srgbClr val="FF0000"/>
                </a:solidFill>
              </a:rPr>
              <a:t>Mas como a percepção afetaria a processo de aprendizagem</a:t>
            </a:r>
            <a:r>
              <a:rPr lang="pt-BR" sz="2400" b="1" dirty="0" smtClean="0">
                <a:solidFill>
                  <a:srgbClr val="FF0000"/>
                </a:solidFill>
              </a:rPr>
              <a:t>?</a:t>
            </a:r>
          </a:p>
          <a:p>
            <a:pPr algn="ctr"/>
            <a:endParaRPr lang="pt-BR" sz="2400" b="1" dirty="0" smtClean="0">
              <a:solidFill>
                <a:srgbClr val="FF0000"/>
              </a:solidFill>
            </a:endParaRPr>
          </a:p>
          <a:p>
            <a:pPr algn="just"/>
            <a:r>
              <a:rPr lang="pt-BR" sz="2400" dirty="0" smtClean="0"/>
              <a:t> </a:t>
            </a:r>
            <a:r>
              <a:rPr lang="pt-BR" sz="2400" dirty="0"/>
              <a:t>De duas formas: </a:t>
            </a:r>
            <a:r>
              <a:rPr lang="pt-BR" sz="2400" b="1" dirty="0">
                <a:solidFill>
                  <a:srgbClr val="FF0000"/>
                </a:solidFill>
              </a:rPr>
              <a:t>1)</a:t>
            </a:r>
            <a:r>
              <a:rPr lang="pt-BR" sz="2400" dirty="0"/>
              <a:t> o próprio processo de percepção é sustentado pela aprendizagem (perceber é interpretar, com base em conhecimento prévio); </a:t>
            </a:r>
            <a:r>
              <a:rPr lang="pt-BR" sz="2400" b="1" dirty="0">
                <a:solidFill>
                  <a:srgbClr val="FF0000"/>
                </a:solidFill>
              </a:rPr>
              <a:t>2)</a:t>
            </a:r>
            <a:r>
              <a:rPr lang="pt-BR" sz="2400" dirty="0"/>
              <a:t> a aprendizagem, por sua vez, é afetada pelo modo como interpretamos as coisas. </a:t>
            </a:r>
          </a:p>
        </p:txBody>
      </p:sp>
    </p:spTree>
    <p:extLst>
      <p:ext uri="{BB962C8B-B14F-4D97-AF65-F5344CB8AC3E}">
        <p14:creationId xmlns="" xmlns:p14="http://schemas.microsoft.com/office/powerpoint/2010/main" val="27226362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7504" y="188641"/>
            <a:ext cx="8928992" cy="6647974"/>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pt-BR" b="1" dirty="0" smtClean="0">
              <a:solidFill>
                <a:srgbClr val="00B050"/>
              </a:solidFill>
            </a:endParaRPr>
          </a:p>
          <a:p>
            <a:pPr algn="just"/>
            <a:r>
              <a:rPr lang="pt-BR" b="1" dirty="0" smtClean="0">
                <a:solidFill>
                  <a:srgbClr val="00B050"/>
                </a:solidFill>
              </a:rPr>
              <a:t>MEMÓRIA</a:t>
            </a:r>
          </a:p>
          <a:p>
            <a:pPr algn="just">
              <a:lnSpc>
                <a:spcPct val="150000"/>
              </a:lnSpc>
            </a:pPr>
            <a:r>
              <a:rPr lang="pt-BR" sz="2000" dirty="0" smtClean="0"/>
              <a:t>Processo </a:t>
            </a:r>
            <a:r>
              <a:rPr lang="pt-BR" sz="2000" dirty="0"/>
              <a:t>de aquisição, decodificação, armazenamento e evocação das experiências. </a:t>
            </a:r>
            <a:endParaRPr lang="pt-BR" sz="2000" dirty="0" smtClean="0"/>
          </a:p>
          <a:p>
            <a:pPr algn="just">
              <a:lnSpc>
                <a:spcPct val="150000"/>
              </a:lnSpc>
            </a:pPr>
            <a:r>
              <a:rPr lang="pt-BR" sz="2000" dirty="0" smtClean="0"/>
              <a:t>Envolve </a:t>
            </a:r>
            <a:r>
              <a:rPr lang="pt-BR" sz="2000" dirty="0"/>
              <a:t>várias ações complexas: 1) </a:t>
            </a:r>
            <a:r>
              <a:rPr lang="pt-BR" sz="2000" b="1" dirty="0"/>
              <a:t>aquisição</a:t>
            </a:r>
            <a:r>
              <a:rPr lang="pt-BR" sz="2000" dirty="0"/>
              <a:t>: por meio dos órgãos sensoriais, mas filtradas pela nossa atenção e </a:t>
            </a:r>
            <a:r>
              <a:rPr lang="pt-BR" sz="2000" dirty="0" smtClean="0"/>
              <a:t>percepção;</a:t>
            </a:r>
          </a:p>
          <a:p>
            <a:pPr algn="just">
              <a:lnSpc>
                <a:spcPct val="150000"/>
              </a:lnSpc>
            </a:pPr>
            <a:r>
              <a:rPr lang="pt-BR" sz="2000" dirty="0" smtClean="0"/>
              <a:t> </a:t>
            </a:r>
            <a:r>
              <a:rPr lang="pt-BR" sz="2000" dirty="0"/>
              <a:t>2) </a:t>
            </a:r>
            <a:r>
              <a:rPr lang="pt-BR" sz="2000" b="1" dirty="0"/>
              <a:t>decodificação</a:t>
            </a:r>
            <a:r>
              <a:rPr lang="pt-BR" sz="2000" dirty="0"/>
              <a:t>: as informações adquiridas são processadas (analisadas) por nossa aprendizagem anterior e codificadas </a:t>
            </a:r>
            <a:r>
              <a:rPr lang="pt-BR" sz="2000" dirty="0" smtClean="0"/>
              <a:t>imageticamente </a:t>
            </a:r>
            <a:r>
              <a:rPr lang="pt-BR" sz="2000" dirty="0"/>
              <a:t>ou </a:t>
            </a:r>
            <a:r>
              <a:rPr lang="pt-BR" sz="2000" dirty="0" smtClean="0"/>
              <a:t>pela linguagem</a:t>
            </a:r>
          </a:p>
          <a:p>
            <a:pPr algn="just">
              <a:lnSpc>
                <a:spcPct val="150000"/>
              </a:lnSpc>
            </a:pPr>
            <a:r>
              <a:rPr lang="pt-BR" sz="2000" dirty="0" smtClean="0"/>
              <a:t> </a:t>
            </a:r>
            <a:r>
              <a:rPr lang="pt-BR" sz="2000" dirty="0"/>
              <a:t>3) </a:t>
            </a:r>
            <a:r>
              <a:rPr lang="pt-BR" sz="2000" b="1" dirty="0"/>
              <a:t>armazenamento:</a:t>
            </a:r>
            <a:r>
              <a:rPr lang="pt-BR" sz="2000" dirty="0"/>
              <a:t> as informações passam a fazer parte do nosso repertório de informações (nas redes neurais cerebrais) e podem permanecer lá por segundos ou anos; </a:t>
            </a:r>
            <a:endParaRPr lang="pt-BR" sz="2000" dirty="0" smtClean="0"/>
          </a:p>
          <a:p>
            <a:pPr algn="just">
              <a:lnSpc>
                <a:spcPct val="150000"/>
              </a:lnSpc>
            </a:pPr>
            <a:r>
              <a:rPr lang="pt-BR" sz="2000" dirty="0" smtClean="0"/>
              <a:t>4</a:t>
            </a:r>
            <a:r>
              <a:rPr lang="pt-BR" sz="2000" dirty="0"/>
              <a:t>) </a:t>
            </a:r>
            <a:r>
              <a:rPr lang="pt-BR" sz="2000" b="1" dirty="0"/>
              <a:t>evocação:</a:t>
            </a:r>
            <a:r>
              <a:rPr lang="pt-BR" sz="2000" dirty="0"/>
              <a:t> lembrar-se das informações ou buscar entre as memórias armazenadas aquelas que estão sendo utilizadas no momento (COON, 2005; IZQUIERDO, 1999; LEFRANÇOIS, 2008). </a:t>
            </a:r>
          </a:p>
        </p:txBody>
      </p:sp>
    </p:spTree>
    <p:extLst>
      <p:ext uri="{BB962C8B-B14F-4D97-AF65-F5344CB8AC3E}">
        <p14:creationId xmlns="" xmlns:p14="http://schemas.microsoft.com/office/powerpoint/2010/main" val="1909093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831" y="9557"/>
            <a:ext cx="8948553" cy="692497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pt-BR" b="1" dirty="0" smtClean="0">
              <a:solidFill>
                <a:srgbClr val="0070C0"/>
              </a:solidFill>
            </a:endParaRPr>
          </a:p>
          <a:p>
            <a:r>
              <a:rPr lang="pt-BR" b="1" dirty="0" smtClean="0">
                <a:solidFill>
                  <a:srgbClr val="0070C0"/>
                </a:solidFill>
              </a:rPr>
              <a:t>METACOGNIÇÃO</a:t>
            </a:r>
          </a:p>
          <a:p>
            <a:endParaRPr lang="pt-BR" dirty="0"/>
          </a:p>
          <a:p>
            <a:pPr algn="just">
              <a:lnSpc>
                <a:spcPct val="150000"/>
              </a:lnSpc>
            </a:pPr>
            <a:r>
              <a:rPr lang="pt-BR" sz="2000" dirty="0" smtClean="0"/>
              <a:t>Conhecimento </a:t>
            </a:r>
            <a:r>
              <a:rPr lang="pt-BR" sz="2000" dirty="0"/>
              <a:t>das próprias capacidades cognitivas ou qualquer coisa relacionada a elas, como os requisitos para se organizar no tempo e espaço a fim de tirar o melhor proveito de suas habilidades. Está diretamente relacionada à monitoração ativa e regulação do processo </a:t>
            </a:r>
            <a:r>
              <a:rPr lang="pt-BR" sz="2000" dirty="0" smtClean="0"/>
              <a:t>cognitivo.</a:t>
            </a:r>
          </a:p>
          <a:p>
            <a:pPr algn="just">
              <a:lnSpc>
                <a:spcPct val="150000"/>
              </a:lnSpc>
            </a:pPr>
            <a:endParaRPr lang="pt-BR" sz="2000" dirty="0"/>
          </a:p>
          <a:p>
            <a:pPr algn="just">
              <a:lnSpc>
                <a:spcPct val="150000"/>
              </a:lnSpc>
            </a:pPr>
            <a:r>
              <a:rPr lang="pt-BR" sz="2000" dirty="0"/>
              <a:t>Como se trata de um processo consciente, a pessoa precisa aprender a utilizar sua capacidade </a:t>
            </a:r>
            <a:r>
              <a:rPr lang="pt-BR" sz="2000" dirty="0" err="1"/>
              <a:t>metacognitiva</a:t>
            </a:r>
            <a:r>
              <a:rPr lang="pt-BR" sz="2000" dirty="0"/>
              <a:t>, e isto se dá por meio do pensamento reflexivo (</a:t>
            </a:r>
            <a:r>
              <a:rPr lang="pt-BR" sz="2000" dirty="0">
                <a:solidFill>
                  <a:srgbClr val="FF0000"/>
                </a:solidFill>
              </a:rPr>
              <a:t>pensar sobre seus próprios pensamentos) </a:t>
            </a:r>
            <a:endParaRPr lang="pt-BR" sz="2000" dirty="0" smtClean="0">
              <a:solidFill>
                <a:srgbClr val="FF0000"/>
              </a:solidFill>
            </a:endParaRPr>
          </a:p>
          <a:p>
            <a:pPr algn="just">
              <a:lnSpc>
                <a:spcPct val="150000"/>
              </a:lnSpc>
            </a:pPr>
            <a:endParaRPr lang="pt-BR" sz="2000" dirty="0"/>
          </a:p>
          <a:p>
            <a:pPr algn="just">
              <a:lnSpc>
                <a:spcPct val="150000"/>
              </a:lnSpc>
            </a:pPr>
            <a:r>
              <a:rPr lang="pt-BR" sz="2000" dirty="0"/>
              <a:t>é possível imaginar que a estimulação específica para o seu desenvolvimento seja proveniente de situações nas quais sejam exigidas novas estratégias para resolução de problemas. </a:t>
            </a:r>
          </a:p>
        </p:txBody>
      </p:sp>
    </p:spTree>
    <p:extLst>
      <p:ext uri="{BB962C8B-B14F-4D97-AF65-F5344CB8AC3E}">
        <p14:creationId xmlns="" xmlns:p14="http://schemas.microsoft.com/office/powerpoint/2010/main" val="3348654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188640"/>
            <a:ext cx="7992888" cy="54938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pt-BR" b="1" dirty="0" smtClean="0">
              <a:solidFill>
                <a:srgbClr val="FF0000"/>
              </a:solidFill>
            </a:endParaRPr>
          </a:p>
          <a:p>
            <a:r>
              <a:rPr lang="pt-BR" b="1" dirty="0" smtClean="0">
                <a:solidFill>
                  <a:srgbClr val="FF0000"/>
                </a:solidFill>
              </a:rPr>
              <a:t>MOTIVAÇÃO</a:t>
            </a:r>
          </a:p>
          <a:p>
            <a:endParaRPr lang="pt-BR" dirty="0"/>
          </a:p>
          <a:p>
            <a:pPr>
              <a:lnSpc>
                <a:spcPct val="150000"/>
              </a:lnSpc>
            </a:pPr>
            <a:r>
              <a:rPr lang="pt-BR" dirty="0"/>
              <a:t>Estar motivado(a) implica em ter alguma necessidade (um desejo) que move a pessoa na direção da satisfação desta</a:t>
            </a:r>
            <a:r>
              <a:rPr lang="pt-BR" dirty="0" smtClean="0"/>
              <a:t>.</a:t>
            </a:r>
          </a:p>
          <a:p>
            <a:pPr>
              <a:lnSpc>
                <a:spcPct val="150000"/>
              </a:lnSpc>
            </a:pPr>
            <a:endParaRPr lang="pt-BR" dirty="0"/>
          </a:p>
          <a:p>
            <a:pPr>
              <a:lnSpc>
                <a:spcPct val="150000"/>
              </a:lnSpc>
            </a:pPr>
            <a:r>
              <a:rPr lang="pt-BR" dirty="0"/>
              <a:t>podemos classificar a motivação em dois tipos</a:t>
            </a:r>
            <a:r>
              <a:rPr lang="pt-BR" dirty="0" smtClean="0"/>
              <a:t>:</a:t>
            </a:r>
          </a:p>
          <a:p>
            <a:pPr>
              <a:lnSpc>
                <a:spcPct val="150000"/>
              </a:lnSpc>
            </a:pPr>
            <a:endParaRPr lang="pt-BR" dirty="0"/>
          </a:p>
          <a:p>
            <a:pPr>
              <a:lnSpc>
                <a:spcPct val="150000"/>
              </a:lnSpc>
            </a:pPr>
            <a:r>
              <a:rPr lang="pt-BR" dirty="0" smtClean="0"/>
              <a:t> </a:t>
            </a:r>
            <a:r>
              <a:rPr lang="pt-BR" dirty="0"/>
              <a:t>– </a:t>
            </a:r>
            <a:r>
              <a:rPr lang="pt-BR" b="1" dirty="0">
                <a:solidFill>
                  <a:srgbClr val="7030A0"/>
                </a:solidFill>
              </a:rPr>
              <a:t>INTRÍNSECA</a:t>
            </a:r>
            <a:r>
              <a:rPr lang="pt-BR" dirty="0">
                <a:solidFill>
                  <a:srgbClr val="7030A0"/>
                </a:solidFill>
              </a:rPr>
              <a:t>:</a:t>
            </a:r>
            <a:r>
              <a:rPr lang="pt-BR" dirty="0"/>
              <a:t> fazer algo por prazer, para ganhar habilidade, para demonstrar suas habilidades (nesta modalidade motivacional, o reforço é interno); </a:t>
            </a:r>
            <a:endParaRPr lang="pt-BR" dirty="0" smtClean="0"/>
          </a:p>
          <a:p>
            <a:pPr>
              <a:lnSpc>
                <a:spcPct val="150000"/>
              </a:lnSpc>
            </a:pPr>
            <a:endParaRPr lang="pt-BR" dirty="0"/>
          </a:p>
          <a:p>
            <a:pPr>
              <a:lnSpc>
                <a:spcPct val="150000"/>
              </a:lnSpc>
            </a:pPr>
            <a:r>
              <a:rPr lang="pt-BR" dirty="0" smtClean="0"/>
              <a:t>– </a:t>
            </a:r>
            <a:r>
              <a:rPr lang="pt-BR" b="1" dirty="0">
                <a:solidFill>
                  <a:srgbClr val="7030A0"/>
                </a:solidFill>
              </a:rPr>
              <a:t>EXTRÍNSECA</a:t>
            </a:r>
            <a:r>
              <a:rPr lang="pt-BR" dirty="0"/>
              <a:t>: fazer algo para obter uma recompensa, um reforço externo. </a:t>
            </a:r>
          </a:p>
        </p:txBody>
      </p:sp>
    </p:spTree>
    <p:extLst>
      <p:ext uri="{BB962C8B-B14F-4D97-AF65-F5344CB8AC3E}">
        <p14:creationId xmlns="" xmlns:p14="http://schemas.microsoft.com/office/powerpoint/2010/main" val="2297557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4282" y="714356"/>
            <a:ext cx="8822214" cy="4298820"/>
          </a:xfrm>
        </p:spPr>
        <p:txBody>
          <a:bodyPr>
            <a:normAutofit/>
          </a:bodyPr>
          <a:lstStyle/>
          <a:p>
            <a:pPr eaLnBrk="1" hangingPunct="1">
              <a:lnSpc>
                <a:spcPct val="150000"/>
              </a:lnSpc>
            </a:pPr>
            <a:r>
              <a:rPr lang="pt-BR" sz="6000" b="1" dirty="0" smtClean="0">
                <a:solidFill>
                  <a:srgbClr val="9900CC"/>
                </a:solidFill>
              </a:rPr>
              <a:t>AVALIAÇÃO</a:t>
            </a:r>
            <a:br>
              <a:rPr lang="pt-BR" sz="6000" b="1" dirty="0" smtClean="0">
                <a:solidFill>
                  <a:srgbClr val="9900CC"/>
                </a:solidFill>
              </a:rPr>
            </a:br>
            <a:r>
              <a:rPr lang="pt-BR" sz="6000" b="1" dirty="0" smtClean="0">
                <a:solidFill>
                  <a:srgbClr val="9900CC"/>
                </a:solidFill>
              </a:rPr>
              <a:t>					PPP</a:t>
            </a:r>
            <a:br>
              <a:rPr lang="pt-BR" sz="6000" b="1" dirty="0" smtClean="0">
                <a:solidFill>
                  <a:srgbClr val="9900CC"/>
                </a:solidFill>
              </a:rPr>
            </a:br>
            <a:r>
              <a:rPr lang="pt-BR" sz="6000" b="1" dirty="0" smtClean="0">
                <a:solidFill>
                  <a:srgbClr val="9900CC"/>
                </a:solidFill>
              </a:rPr>
              <a:t>Gestão Democrática</a:t>
            </a:r>
          </a:p>
        </p:txBody>
      </p:sp>
      <p:sp>
        <p:nvSpPr>
          <p:cNvPr id="5123" name="Rectangle 3"/>
          <p:cNvSpPr>
            <a:spLocks noGrp="1" noChangeArrowheads="1"/>
          </p:cNvSpPr>
          <p:nvPr>
            <p:ph idx="1"/>
          </p:nvPr>
        </p:nvSpPr>
        <p:spPr>
          <a:xfrm>
            <a:off x="685800" y="357166"/>
            <a:ext cx="7696200" cy="571504"/>
          </a:xfrm>
        </p:spPr>
        <p:txBody>
          <a:bodyPr>
            <a:normAutofit fontScale="92500" lnSpcReduction="10000"/>
          </a:bodyPr>
          <a:lstStyle/>
          <a:p>
            <a:pPr eaLnBrk="1" hangingPunct="1">
              <a:buNone/>
            </a:pPr>
            <a:endParaRPr lang="pt-BR" sz="3600" dirty="0" smtClean="0"/>
          </a:p>
        </p:txBody>
      </p:sp>
    </p:spTree>
    <p:extLst>
      <p:ext uri="{BB962C8B-B14F-4D97-AF65-F5344CB8AC3E}">
        <p14:creationId xmlns="" xmlns:p14="http://schemas.microsoft.com/office/powerpoint/2010/main" val="1570061102"/>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6870700" cy="396280"/>
          </a:xfrm>
        </p:spPr>
        <p:txBody>
          <a:bodyPr>
            <a:normAutofit fontScale="90000"/>
          </a:bodyPr>
          <a:lstStyle/>
          <a:p>
            <a:endParaRPr lang="pt-BR" dirty="0"/>
          </a:p>
        </p:txBody>
      </p:sp>
      <p:pic>
        <p:nvPicPr>
          <p:cNvPr id="1026" name="Picture 2" descr="Resultado de imagem para avaliação formativa"/>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07504" y="137170"/>
            <a:ext cx="9036496" cy="64533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2626632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descr="Resultado de imagem para avaliação formativa"/>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07504" y="332656"/>
            <a:ext cx="9036496" cy="74042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44238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260648"/>
            <a:ext cx="8964488" cy="6001643"/>
          </a:xfrm>
          <a:prstGeom prst="rect">
            <a:avLst/>
          </a:prstGeom>
          <a:solidFill>
            <a:schemeClr val="accent6">
              <a:lumMod val="40000"/>
              <a:lumOff val="60000"/>
            </a:schemeClr>
          </a:solidFill>
        </p:spPr>
        <p:txBody>
          <a:bodyPr wrap="square" rtlCol="0">
            <a:spAutoFit/>
          </a:bodyPr>
          <a:lstStyle/>
          <a:p>
            <a:pPr algn="just"/>
            <a:r>
              <a:rPr lang="pt-BR" sz="2400" dirty="0" smtClean="0">
                <a:latin typeface="Arial" panose="020B0604020202020204" pitchFamily="34" charset="0"/>
                <a:cs typeface="Arial" panose="020B0604020202020204" pitchFamily="34" charset="0"/>
              </a:rPr>
              <a:t>Atualmente, o estudo do desenvolvimento humano enquanto processo abrange:</a:t>
            </a:r>
          </a:p>
          <a:p>
            <a:pPr algn="just"/>
            <a:r>
              <a:rPr lang="pt-BR" sz="2400" dirty="0" smtClean="0">
                <a:latin typeface="Arial" panose="020B0604020202020204" pitchFamily="34" charset="0"/>
                <a:cs typeface="Arial" panose="020B0604020202020204" pitchFamily="34" charset="0"/>
              </a:rPr>
              <a:t> • a compreensão dos processos </a:t>
            </a:r>
            <a:r>
              <a:rPr lang="pt-BR" sz="2400" dirty="0" err="1" smtClean="0">
                <a:latin typeface="Arial" panose="020B0604020202020204" pitchFamily="34" charset="0"/>
                <a:cs typeface="Arial" panose="020B0604020202020204" pitchFamily="34" charset="0"/>
              </a:rPr>
              <a:t>psicobiológicos</a:t>
            </a:r>
            <a:r>
              <a:rPr lang="pt-BR" sz="2400" dirty="0" smtClean="0">
                <a:latin typeface="Arial" panose="020B0604020202020204" pitchFamily="34" charset="0"/>
                <a:cs typeface="Arial" panose="020B0604020202020204" pitchFamily="34" charset="0"/>
              </a:rPr>
              <a:t> nele envolvidos (genética, evolução e regulações fisiológicas);</a:t>
            </a:r>
          </a:p>
          <a:p>
            <a:pPr algn="just"/>
            <a:r>
              <a:rPr lang="pt-BR" sz="2400" dirty="0" smtClean="0">
                <a:latin typeface="Arial" panose="020B0604020202020204" pitchFamily="34" charset="0"/>
                <a:cs typeface="Arial" panose="020B0604020202020204" pitchFamily="34" charset="0"/>
              </a:rPr>
              <a:t> • a análise do espaço sociocultural (família, escola e amigos); </a:t>
            </a:r>
          </a:p>
          <a:p>
            <a:pPr algn="just"/>
            <a:r>
              <a:rPr lang="pt-BR" sz="2400" dirty="0" smtClean="0">
                <a:latin typeface="Arial" panose="020B0604020202020204" pitchFamily="34" charset="0"/>
                <a:cs typeface="Arial" panose="020B0604020202020204" pitchFamily="34" charset="0"/>
              </a:rPr>
              <a:t>• a análise do tempo real (história e cultura); </a:t>
            </a:r>
          </a:p>
          <a:p>
            <a:pPr algn="just"/>
            <a:r>
              <a:rPr lang="pt-BR" sz="2400" dirty="0" smtClean="0">
                <a:latin typeface="Arial" panose="020B0604020202020204" pitchFamily="34" charset="0"/>
                <a:cs typeface="Arial" panose="020B0604020202020204" pitchFamily="34" charset="0"/>
              </a:rPr>
              <a:t>• o desdobramento das ações das pessoas.</a:t>
            </a:r>
          </a:p>
          <a:p>
            <a:endParaRPr lang="pt-BR" sz="2400" dirty="0">
              <a:latin typeface="Arial" panose="020B0604020202020204" pitchFamily="34" charset="0"/>
              <a:cs typeface="Arial" panose="020B0604020202020204" pitchFamily="34" charset="0"/>
            </a:endParaRPr>
          </a:p>
          <a:p>
            <a:r>
              <a:rPr lang="pt-BR" sz="2400" dirty="0" smtClean="0">
                <a:latin typeface="Arial" panose="020B0604020202020204" pitchFamily="34" charset="0"/>
                <a:cs typeface="Arial" panose="020B0604020202020204" pitchFamily="34" charset="0"/>
              </a:rPr>
              <a:t>O ensino é uma atividade voluntária que se propõe a modificar o comportamento, os esquemas mentais e as atitudes do aprendiz. Em outras palavras, </a:t>
            </a:r>
            <a:r>
              <a:rPr lang="pt-BR" sz="2400" b="1" dirty="0" smtClean="0">
                <a:latin typeface="Arial" panose="020B0604020202020204" pitchFamily="34" charset="0"/>
                <a:cs typeface="Arial" panose="020B0604020202020204" pitchFamily="34" charset="0"/>
              </a:rPr>
              <a:t>APRENDER É MUDAR</a:t>
            </a:r>
            <a:r>
              <a:rPr lang="pt-BR" sz="2400" dirty="0" smtClean="0">
                <a:latin typeface="Arial" panose="020B0604020202020204" pitchFamily="34" charset="0"/>
                <a:cs typeface="Arial" panose="020B0604020202020204" pitchFamily="34" charset="0"/>
              </a:rPr>
              <a:t>.  </a:t>
            </a:r>
          </a:p>
          <a:p>
            <a:endParaRPr lang="pt-BR" sz="2400" dirty="0">
              <a:latin typeface="Arial" panose="020B0604020202020204" pitchFamily="34" charset="0"/>
              <a:cs typeface="Arial" panose="020B0604020202020204" pitchFamily="34" charset="0"/>
            </a:endParaRPr>
          </a:p>
          <a:p>
            <a:pPr algn="ctr"/>
            <a:r>
              <a:rPr lang="pt-BR" sz="2400" b="1" dirty="0" smtClean="0">
                <a:latin typeface="Arial" panose="020B0604020202020204" pitchFamily="34" charset="0"/>
                <a:cs typeface="Arial" panose="020B0604020202020204" pitchFamily="34" charset="0"/>
              </a:rPr>
              <a:t>PRECISAMOS TER CLAREZA DO QUE QUEREMOS MUDAR! </a:t>
            </a:r>
          </a:p>
          <a:p>
            <a:endParaRPr lang="pt-BR" sz="2400" dirty="0">
              <a:latin typeface="Arial" panose="020B0604020202020204" pitchFamily="34" charset="0"/>
              <a:cs typeface="Arial" panose="020B0604020202020204" pitchFamily="34" charset="0"/>
            </a:endParaRPr>
          </a:p>
          <a:p>
            <a:endParaRPr lang="pt-BR" sz="2400" dirty="0" smtClean="0">
              <a:latin typeface="Arial" panose="020B0604020202020204" pitchFamily="34" charset="0"/>
              <a:cs typeface="Arial" panose="020B0604020202020204" pitchFamily="34" charset="0"/>
            </a:endParaRPr>
          </a:p>
          <a:p>
            <a:endParaRPr lang="pt-BR"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46038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avaliação formativ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999"/>
            <a:ext cx="9036496" cy="67844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1515300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m para avaliação formativ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492" y="6934"/>
            <a:ext cx="9338019" cy="70035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8515265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m para avaliação formativ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42" y="-95582"/>
            <a:ext cx="9138358" cy="69535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354968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382000" cy="620688"/>
          </a:xfrm>
        </p:spPr>
        <p:txBody>
          <a:bodyPr/>
          <a:lstStyle/>
          <a:p>
            <a:r>
              <a:rPr lang="pt-BR" sz="3200" dirty="0" smtClean="0">
                <a:solidFill>
                  <a:srgbClr val="008000"/>
                </a:solidFill>
              </a:rPr>
              <a:t>PROPOSTA CURRICULAR S.C. 1998</a:t>
            </a:r>
            <a:endParaRPr lang="pt-BR" sz="3200" dirty="0">
              <a:solidFill>
                <a:srgbClr val="008000"/>
              </a:solidFill>
            </a:endParaRPr>
          </a:p>
        </p:txBody>
      </p:sp>
      <p:sp>
        <p:nvSpPr>
          <p:cNvPr id="3" name="Espaço Reservado para Conteúdo 2"/>
          <p:cNvSpPr>
            <a:spLocks noGrp="1"/>
          </p:cNvSpPr>
          <p:nvPr>
            <p:ph idx="1"/>
          </p:nvPr>
        </p:nvSpPr>
        <p:spPr>
          <a:xfrm>
            <a:off x="179512" y="620688"/>
            <a:ext cx="8678768" cy="5880146"/>
          </a:xfrm>
        </p:spPr>
        <p:txBody>
          <a:bodyPr>
            <a:noAutofit/>
          </a:bodyPr>
          <a:lstStyle/>
          <a:p>
            <a:pPr algn="just"/>
            <a:r>
              <a:rPr lang="pt-BR" sz="2400" dirty="0">
                <a:latin typeface="Arial" panose="020B0604020202020204" pitchFamily="34" charset="0"/>
                <a:cs typeface="Arial" panose="020B0604020202020204" pitchFamily="34" charset="0"/>
              </a:rPr>
              <a:t>A avaliação no interior do processo de escolarização vem sendo um dos temas educacionais mais discutidos no contexto </a:t>
            </a:r>
            <a:r>
              <a:rPr lang="pt-BR" sz="2400" dirty="0" smtClean="0">
                <a:latin typeface="Arial" panose="020B0604020202020204" pitchFamily="34" charset="0"/>
                <a:cs typeface="Arial" panose="020B0604020202020204" pitchFamily="34" charset="0"/>
              </a:rPr>
              <a:t>brasileiro;</a:t>
            </a:r>
          </a:p>
          <a:p>
            <a:pPr algn="just"/>
            <a:r>
              <a:rPr lang="pt-BR" sz="2400" dirty="0" smtClean="0">
                <a:latin typeface="Arial" panose="020B0604020202020204" pitchFamily="34" charset="0"/>
                <a:cs typeface="Arial" panose="020B0604020202020204" pitchFamily="34" charset="0"/>
              </a:rPr>
              <a:t>Quando educadores encontram-se para estudos e debates sobre suas competências pedagógicas e os resultados de seu trabalho, de pronto o tema avaliação é colocado em cena. No entanto, </a:t>
            </a:r>
            <a:r>
              <a:rPr lang="pt-BR" sz="2400" b="1" i="1" dirty="0" smtClean="0">
                <a:latin typeface="Arial" panose="020B0604020202020204" pitchFamily="34" charset="0"/>
                <a:cs typeface="Arial" panose="020B0604020202020204" pitchFamily="34" charset="0"/>
              </a:rPr>
              <a:t>o </a:t>
            </a:r>
            <a:r>
              <a:rPr lang="pt-BR" sz="2400" b="1" i="1" dirty="0">
                <a:latin typeface="Arial" panose="020B0604020202020204" pitchFamily="34" charset="0"/>
                <a:cs typeface="Arial" panose="020B0604020202020204" pitchFamily="34" charset="0"/>
              </a:rPr>
              <a:t>problema se instala quando avaliar passa a ser analisado como um processo final e isolado do conjunto das ações pedagógicas.</a:t>
            </a:r>
            <a:r>
              <a:rPr lang="pt-BR" sz="2400" dirty="0">
                <a:latin typeface="Arial" panose="020B0604020202020204" pitchFamily="34" charset="0"/>
                <a:cs typeface="Arial" panose="020B0604020202020204" pitchFamily="34" charset="0"/>
              </a:rPr>
              <a:t> </a:t>
            </a:r>
            <a:r>
              <a:rPr lang="pt-BR" sz="2400" b="1" dirty="0">
                <a:solidFill>
                  <a:srgbClr val="00B050"/>
                </a:solidFill>
                <a:latin typeface="Arial" panose="020B0604020202020204" pitchFamily="34" charset="0"/>
                <a:cs typeface="Arial" panose="020B0604020202020204" pitchFamily="34" charset="0"/>
              </a:rPr>
              <a:t>A avaliação no interior do trabalho escolar deve, sim, ser um tema com abordagem específica dada a sua representatividade em termos do projeto político pedagógico. </a:t>
            </a:r>
            <a:r>
              <a:rPr lang="pt-BR" sz="2400" dirty="0">
                <a:latin typeface="Arial" panose="020B0604020202020204" pitchFamily="34" charset="0"/>
                <a:cs typeface="Arial" panose="020B0604020202020204" pitchFamily="34" charset="0"/>
              </a:rPr>
              <a:t>Em outras palavras, é importante desenhar uma perspectiva para o processo de avaliar em uma proposta curricular que se </a:t>
            </a:r>
            <a:r>
              <a:rPr lang="pt-BR" sz="2400" dirty="0" smtClean="0">
                <a:latin typeface="Arial" panose="020B0604020202020204" pitchFamily="34" charset="0"/>
                <a:cs typeface="Arial" panose="020B0604020202020204" pitchFamily="34" charset="0"/>
              </a:rPr>
              <a:t>pretende orientadora </a:t>
            </a:r>
            <a:r>
              <a:rPr lang="pt-BR" sz="2400" dirty="0">
                <a:latin typeface="Arial" panose="020B0604020202020204" pitchFamily="34" charset="0"/>
                <a:cs typeface="Arial" panose="020B0604020202020204" pitchFamily="34" charset="0"/>
              </a:rPr>
              <a:t>de relações </a:t>
            </a:r>
            <a:r>
              <a:rPr lang="pt-BR" sz="2400" dirty="0" smtClean="0">
                <a:latin typeface="Arial" panose="020B0604020202020204" pitchFamily="34" charset="0"/>
                <a:cs typeface="Arial" panose="020B0604020202020204" pitchFamily="34" charset="0"/>
              </a:rPr>
              <a:t>    				democráticas</a:t>
            </a:r>
            <a:r>
              <a:rPr lang="pt-BR" sz="2400" dirty="0">
                <a:latin typeface="Arial" panose="020B0604020202020204" pitchFamily="34" charset="0"/>
                <a:cs typeface="Arial" panose="020B0604020202020204" pitchFamily="34" charset="0"/>
              </a:rPr>
              <a:t>. </a:t>
            </a:r>
            <a:endParaRPr lang="pt-BR" sz="2400" dirty="0"/>
          </a:p>
        </p:txBody>
      </p:sp>
    </p:spTree>
    <p:extLst>
      <p:ext uri="{BB962C8B-B14F-4D97-AF65-F5344CB8AC3E}">
        <p14:creationId xmlns="" xmlns:p14="http://schemas.microsoft.com/office/powerpoint/2010/main" val="81359960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85720" y="152400"/>
            <a:ext cx="8286808" cy="468288"/>
          </a:xfrm>
        </p:spPr>
        <p:txBody>
          <a:bodyPr>
            <a:normAutofit fontScale="90000"/>
          </a:bodyPr>
          <a:lstStyle/>
          <a:p>
            <a:pPr eaLnBrk="1" hangingPunct="1">
              <a:defRPr/>
            </a:pPr>
            <a:r>
              <a:rPr lang="pt-BR" sz="3200" dirty="0">
                <a:solidFill>
                  <a:srgbClr val="008000"/>
                </a:solidFill>
              </a:rPr>
              <a:t>PROPOSTA CURRICULAR S.C.</a:t>
            </a:r>
            <a:endParaRPr lang="pt-BR" sz="3200" b="1" dirty="0">
              <a:solidFill>
                <a:srgbClr val="00B050"/>
              </a:solidFill>
            </a:endParaRPr>
          </a:p>
        </p:txBody>
      </p:sp>
      <p:sp>
        <p:nvSpPr>
          <p:cNvPr id="82947" name="Rectangle 3"/>
          <p:cNvSpPr>
            <a:spLocks noGrp="1" noChangeArrowheads="1"/>
          </p:cNvSpPr>
          <p:nvPr>
            <p:ph idx="1"/>
          </p:nvPr>
        </p:nvSpPr>
        <p:spPr>
          <a:xfrm>
            <a:off x="0" y="-15766"/>
            <a:ext cx="9144000" cy="6858000"/>
          </a:xfrm>
          <a:solidFill>
            <a:schemeClr val="bg1">
              <a:lumMod val="95000"/>
            </a:schemeClr>
          </a:solidFill>
        </p:spPr>
        <p:txBody>
          <a:bodyPr/>
          <a:lstStyle/>
          <a:p>
            <a:pPr algn="just" eaLnBrk="1" hangingPunct="1">
              <a:lnSpc>
                <a:spcPct val="90000"/>
              </a:lnSpc>
              <a:buNone/>
              <a:defRPr/>
            </a:pPr>
            <a:r>
              <a:rPr lang="pt-BR" sz="2200" dirty="0" smtClean="0">
                <a:solidFill>
                  <a:srgbClr val="FF0000"/>
                </a:solidFill>
              </a:rPr>
              <a:t>A </a:t>
            </a:r>
            <a:r>
              <a:rPr lang="pt-BR" sz="2200" dirty="0">
                <a:solidFill>
                  <a:srgbClr val="FF0000"/>
                </a:solidFill>
              </a:rPr>
              <a:t>Proposta Curricular do Estado de Santa Catarina constitui-se num </a:t>
            </a:r>
            <a:r>
              <a:rPr lang="pt-BR" sz="2200" dirty="0" smtClean="0">
                <a:solidFill>
                  <a:srgbClr val="FF0000"/>
                </a:solidFill>
              </a:rPr>
              <a:t>espaço de </a:t>
            </a:r>
            <a:r>
              <a:rPr lang="pt-BR" sz="2200" dirty="0">
                <a:solidFill>
                  <a:srgbClr val="FF0000"/>
                </a:solidFill>
              </a:rPr>
              <a:t>discussão e análise das relações ensino-aprendizagem que, pelas opções já feitas, se orientam a partir da </a:t>
            </a:r>
            <a:r>
              <a:rPr lang="pt-BR" sz="2200" dirty="0" err="1" smtClean="0">
                <a:solidFill>
                  <a:srgbClr val="FF0000"/>
                </a:solidFill>
              </a:rPr>
              <a:t>interrelação</a:t>
            </a:r>
            <a:r>
              <a:rPr lang="pt-BR" sz="2200" dirty="0" smtClean="0">
                <a:solidFill>
                  <a:srgbClr val="FF0000"/>
                </a:solidFill>
              </a:rPr>
              <a:t> </a:t>
            </a:r>
            <a:r>
              <a:rPr lang="pt-BR" sz="2200" dirty="0">
                <a:solidFill>
                  <a:srgbClr val="FF0000"/>
                </a:solidFill>
              </a:rPr>
              <a:t>entre o sujeito que aprende, o sujeito mediador (o que ensina) e o conhecimento (objeto da aprendizagem). </a:t>
            </a:r>
            <a:endParaRPr lang="pt-BR" sz="2200" dirty="0" smtClean="0">
              <a:solidFill>
                <a:srgbClr val="FF0000"/>
              </a:solidFill>
            </a:endParaRPr>
          </a:p>
          <a:p>
            <a:pPr algn="just" eaLnBrk="1" hangingPunct="1">
              <a:lnSpc>
                <a:spcPct val="90000"/>
              </a:lnSpc>
              <a:buNone/>
              <a:defRPr/>
            </a:pPr>
            <a:endParaRPr lang="pt-BR" sz="2200" dirty="0" smtClean="0">
              <a:solidFill>
                <a:srgbClr val="FF0000"/>
              </a:solidFill>
            </a:endParaRPr>
          </a:p>
          <a:p>
            <a:pPr algn="just" eaLnBrk="1" hangingPunct="1">
              <a:lnSpc>
                <a:spcPct val="90000"/>
              </a:lnSpc>
              <a:buNone/>
              <a:defRPr/>
            </a:pPr>
            <a:r>
              <a:rPr lang="pt-BR" sz="2200" dirty="0" smtClean="0"/>
              <a:t>Estas </a:t>
            </a:r>
            <a:r>
              <a:rPr lang="pt-BR" sz="2200" dirty="0"/>
              <a:t>relações tecidas no cotidiano escolar formam uma trama que se constitui em pano de fundo no qual se desenvolve a ação pedagógica. </a:t>
            </a:r>
            <a:r>
              <a:rPr lang="pt-BR" sz="2200" dirty="0" smtClean="0"/>
              <a:t>Desvelar </a:t>
            </a:r>
            <a:r>
              <a:rPr lang="pt-BR" sz="2200" dirty="0"/>
              <a:t>estas relações produzidas pelas múltiplas vozes (que explicitam ou não entendimentos, ritos, procedimentos) que atuam no cotidiano escolar, em todas as dimensões do ato pedagógico, </a:t>
            </a:r>
            <a:r>
              <a:rPr lang="pt-BR" sz="2200" b="1" dirty="0"/>
              <a:t>implica em explicitar </a:t>
            </a:r>
            <a:r>
              <a:rPr lang="pt-BR" sz="2200" b="1" dirty="0" smtClean="0"/>
              <a:t>ideias </a:t>
            </a:r>
            <a:r>
              <a:rPr lang="pt-BR" sz="2200" b="1" dirty="0"/>
              <a:t>sobre currículo, conhecimento, relações de ensino aprendizagem, estabelecendo diálogo com os pressupostos da abordagem histórico-cultural. </a:t>
            </a:r>
            <a:endParaRPr lang="pt-BR" sz="2200" b="1" dirty="0" smtClean="0"/>
          </a:p>
          <a:p>
            <a:pPr algn="just" eaLnBrk="1" hangingPunct="1">
              <a:lnSpc>
                <a:spcPct val="90000"/>
              </a:lnSpc>
              <a:buNone/>
              <a:defRPr/>
            </a:pPr>
            <a:endParaRPr lang="pt-BR" sz="2200" b="1" dirty="0" smtClean="0"/>
          </a:p>
          <a:p>
            <a:pPr algn="just" eaLnBrk="1" hangingPunct="1">
              <a:lnSpc>
                <a:spcPct val="90000"/>
              </a:lnSpc>
              <a:buNone/>
              <a:defRPr/>
            </a:pPr>
            <a:r>
              <a:rPr lang="pt-BR" sz="2200" b="1" dirty="0" smtClean="0">
                <a:solidFill>
                  <a:srgbClr val="0070C0"/>
                </a:solidFill>
              </a:rPr>
              <a:t>Nessa </a:t>
            </a:r>
            <a:r>
              <a:rPr lang="pt-BR" sz="2200" b="1" dirty="0">
                <a:solidFill>
                  <a:srgbClr val="0070C0"/>
                </a:solidFill>
              </a:rPr>
              <a:t>perspectiva, as discussões sobre AVALIAÇÃO, no presente documento, dar-se-ão necessariamente articuladas a estas </a:t>
            </a:r>
            <a:r>
              <a:rPr lang="pt-BR" sz="2200" b="1" dirty="0" smtClean="0">
                <a:solidFill>
                  <a:srgbClr val="0070C0"/>
                </a:solidFill>
              </a:rPr>
              <a:t>ideias</a:t>
            </a:r>
            <a:r>
              <a:rPr lang="pt-BR" sz="2200" b="1" dirty="0">
                <a:solidFill>
                  <a:srgbClr val="0070C0"/>
                </a:solidFill>
              </a:rPr>
              <a:t>, por ser a AVALIAÇÃO entendida como constituidora e </a:t>
            </a:r>
            <a:r>
              <a:rPr lang="pt-BR" sz="2200" b="1" dirty="0" err="1">
                <a:solidFill>
                  <a:srgbClr val="0070C0"/>
                </a:solidFill>
              </a:rPr>
              <a:t>subsidiadora</a:t>
            </a:r>
            <a:r>
              <a:rPr lang="pt-BR" sz="2200" b="1" dirty="0">
                <a:solidFill>
                  <a:srgbClr val="0070C0"/>
                </a:solidFill>
              </a:rPr>
              <a:t> do processo ensino-aprendizagem. </a:t>
            </a:r>
            <a:endParaRPr lang="pt-BR" sz="2200" b="1" dirty="0" smtClean="0">
              <a:solidFill>
                <a:srgbClr val="0070C0"/>
              </a:solidFill>
            </a:endParaRPr>
          </a:p>
        </p:txBody>
      </p:sp>
      <p:sp>
        <p:nvSpPr>
          <p:cNvPr id="82948" name="Rectangle 4"/>
          <p:cNvSpPr>
            <a:spLocks noGrp="1" noChangeArrowheads="1"/>
          </p:cNvSpPr>
          <p:nvPr>
            <p:ph type="body" sz="half" idx="4294967295"/>
          </p:nvPr>
        </p:nvSpPr>
        <p:spPr>
          <a:xfrm flipH="1">
            <a:off x="9144000" y="1857365"/>
            <a:ext cx="428660" cy="785817"/>
          </a:xfrm>
        </p:spPr>
        <p:txBody>
          <a:bodyPr>
            <a:normAutofit fontScale="77500" lnSpcReduction="20000"/>
          </a:bodyPr>
          <a:lstStyle/>
          <a:p>
            <a:pPr eaLnBrk="1" hangingPunct="1">
              <a:lnSpc>
                <a:spcPct val="90000"/>
              </a:lnSpc>
              <a:buFont typeface="Wingdings" pitchFamily="2" charset="2"/>
              <a:buNone/>
              <a:defRPr/>
            </a:pPr>
            <a:endParaRPr lang="pt-BR" dirty="0" smtClean="0"/>
          </a:p>
          <a:p>
            <a:pPr eaLnBrk="1" hangingPunct="1">
              <a:lnSpc>
                <a:spcPct val="90000"/>
              </a:lnSpc>
              <a:buFont typeface="Wingdings" pitchFamily="2" charset="2"/>
              <a:buNone/>
              <a:defRPr/>
            </a:pPr>
            <a:endParaRPr lang="pt-BR" dirty="0" smtClean="0"/>
          </a:p>
          <a:p>
            <a:pPr lvl="7">
              <a:lnSpc>
                <a:spcPct val="90000"/>
              </a:lnSpc>
              <a:buNone/>
              <a:defRPr/>
            </a:pPr>
            <a:r>
              <a:rPr lang="pt-BR" dirty="0" smtClean="0"/>
              <a:t>	</a:t>
            </a:r>
            <a:endParaRPr lang="pt-BR" dirty="0"/>
          </a:p>
        </p:txBody>
      </p:sp>
    </p:spTree>
    <p:extLst>
      <p:ext uri="{BB962C8B-B14F-4D97-AF65-F5344CB8AC3E}">
        <p14:creationId xmlns="" xmlns:p14="http://schemas.microsoft.com/office/powerpoint/2010/main" val="400415514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1481328"/>
            <a:ext cx="8229600" cy="5044016"/>
          </a:xfrm>
        </p:spPr>
        <p:txBody>
          <a:bodyPr>
            <a:normAutofit/>
          </a:bodyPr>
          <a:lstStyle/>
          <a:p>
            <a:r>
              <a:rPr lang="pt-BR" sz="6600" dirty="0" smtClean="0"/>
              <a:t>PLANEJAMENTO</a:t>
            </a:r>
            <a:endParaRPr lang="pt-BR" sz="6600" dirty="0"/>
          </a:p>
        </p:txBody>
      </p:sp>
      <p:pic>
        <p:nvPicPr>
          <p:cNvPr id="13314" name="Picture 2" descr="Imagem relacionad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60032" y="3020896"/>
            <a:ext cx="4032448" cy="38371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3884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m para planejamento docente dinÃ¢mica e processo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1814"/>
            <a:ext cx="9128247" cy="68461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046436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m para planejamento docente dinÃ¢mica e processo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36942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m para planejamento docente dinÃ¢mica e processo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0" y="332656"/>
            <a:ext cx="7433112" cy="41764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45379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6870700" cy="468288"/>
          </a:xfrm>
        </p:spPr>
        <p:txBody>
          <a:bodyPr>
            <a:normAutofit fontScale="90000"/>
          </a:bodyPr>
          <a:lstStyle/>
          <a:p>
            <a:r>
              <a:rPr lang="pt-BR" dirty="0" smtClean="0"/>
              <a:t>PPP</a:t>
            </a:r>
            <a:endParaRPr lang="pt-BR" dirty="0"/>
          </a:p>
        </p:txBody>
      </p:sp>
      <p:sp>
        <p:nvSpPr>
          <p:cNvPr id="3" name="Espaço Reservado para Conteúdo 2"/>
          <p:cNvSpPr>
            <a:spLocks noGrp="1"/>
          </p:cNvSpPr>
          <p:nvPr>
            <p:ph idx="1"/>
          </p:nvPr>
        </p:nvSpPr>
        <p:spPr>
          <a:xfrm>
            <a:off x="107504" y="620688"/>
            <a:ext cx="8928992" cy="5904656"/>
          </a:xfrm>
          <a:solidFill>
            <a:schemeClr val="tx2">
              <a:lumMod val="20000"/>
              <a:lumOff val="80000"/>
            </a:schemeClr>
          </a:solidFill>
        </p:spPr>
        <p:txBody>
          <a:bodyPr/>
          <a:lstStyle/>
          <a:p>
            <a:pPr algn="just"/>
            <a:r>
              <a:rPr lang="pt-BR" sz="2400" b="1" dirty="0"/>
              <a:t>O que é o projeto político pedagógico?</a:t>
            </a:r>
          </a:p>
          <a:p>
            <a:pPr algn="just"/>
            <a:r>
              <a:rPr lang="pt-BR" sz="2400" dirty="0"/>
              <a:t>O PPP é um documento que deve ser elaborado por cada instituição de ensino para orientar os trabalhos durante um ano letivo. O projeto político pedagógico precisa ter o caráter de um documento formal, mas também deve ser acessível a todos os integrantes da comunidade escolar. </a:t>
            </a:r>
            <a:endParaRPr lang="pt-BR" sz="2400" dirty="0" smtClean="0"/>
          </a:p>
          <a:p>
            <a:pPr algn="just"/>
            <a:r>
              <a:rPr lang="pt-BR" sz="2400" dirty="0" smtClean="0"/>
              <a:t>Ele </a:t>
            </a:r>
            <a:r>
              <a:rPr lang="pt-BR" sz="2400" dirty="0"/>
              <a:t>determina, em linhas gerais, quais os grandes objetivos da escola, que competências ela deve desenvolver nos alunos e como pretende fazer isso.</a:t>
            </a:r>
          </a:p>
          <a:p>
            <a:pPr algn="just"/>
            <a:r>
              <a:rPr lang="pt-BR" sz="2400" dirty="0"/>
              <a:t>É através do PPP que cada escola articula a maneira como os conteúdos serão ensinados, levando em consideração a realidade social, cultural e econômica do local onde está inserida. Desse modo, o projeto deve servir para atender às especificidades de cada escola.</a:t>
            </a:r>
          </a:p>
          <a:p>
            <a:pPr algn="just"/>
            <a:endParaRPr lang="pt-BR" sz="2400" dirty="0"/>
          </a:p>
        </p:txBody>
      </p:sp>
    </p:spTree>
    <p:extLst>
      <p:ext uri="{BB962C8B-B14F-4D97-AF65-F5344CB8AC3E}">
        <p14:creationId xmlns="" xmlns:p14="http://schemas.microsoft.com/office/powerpoint/2010/main" val="27364985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332656"/>
            <a:ext cx="8640960" cy="4031873"/>
          </a:xfrm>
          <a:prstGeom prst="rect">
            <a:avLst/>
          </a:prstGeom>
          <a:noFill/>
        </p:spPr>
        <p:txBody>
          <a:bodyPr wrap="square" rtlCol="0">
            <a:spAutoFit/>
          </a:bodyPr>
          <a:lstStyle/>
          <a:p>
            <a:pPr algn="ctr"/>
            <a:r>
              <a:rPr lang="pt-BR" sz="3200" b="1" dirty="0" smtClean="0"/>
              <a:t>PERSPECTIVAS TEÓRICO-METODOLÓGICAS DO DESENVOLVIMENTO HUMANO</a:t>
            </a:r>
          </a:p>
          <a:p>
            <a:pPr algn="ctr"/>
            <a:endParaRPr lang="pt-BR" sz="3200" dirty="0"/>
          </a:p>
          <a:p>
            <a:pPr algn="ctr"/>
            <a:endParaRPr lang="pt-BR" sz="3200" dirty="0" smtClean="0"/>
          </a:p>
          <a:p>
            <a:pPr algn="ctr"/>
            <a:r>
              <a:rPr lang="pt-BR" sz="3200" dirty="0" smtClean="0"/>
              <a:t>Para análise e a compreensão do desenvolvimento das pessoas, considera-se três elementos constitutivos: </a:t>
            </a:r>
          </a:p>
          <a:p>
            <a:pPr algn="ctr"/>
            <a:endParaRPr lang="pt-BR" sz="3200" dirty="0"/>
          </a:p>
        </p:txBody>
      </p:sp>
    </p:spTree>
    <p:extLst>
      <p:ext uri="{BB962C8B-B14F-4D97-AF65-F5344CB8AC3E}">
        <p14:creationId xmlns="" xmlns:p14="http://schemas.microsoft.com/office/powerpoint/2010/main" val="4042037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0" y="259484"/>
            <a:ext cx="9001156" cy="6598516"/>
          </a:xfrm>
          <a:solidFill>
            <a:schemeClr val="accent1">
              <a:lumMod val="20000"/>
              <a:lumOff val="80000"/>
            </a:schemeClr>
          </a:solidFill>
        </p:spPr>
        <p:txBody>
          <a:bodyPr>
            <a:normAutofit/>
          </a:bodyPr>
          <a:lstStyle/>
          <a:p>
            <a:pPr algn="just"/>
            <a:r>
              <a:rPr lang="pt-BR" sz="2800" dirty="0" smtClean="0">
                <a:solidFill>
                  <a:srgbClr val="FF0000"/>
                </a:solidFill>
              </a:rPr>
              <a:t>O </a:t>
            </a:r>
            <a:r>
              <a:rPr lang="pt-BR" sz="2800" dirty="0">
                <a:solidFill>
                  <a:srgbClr val="FF0000"/>
                </a:solidFill>
              </a:rPr>
              <a:t>PPP </a:t>
            </a:r>
            <a:r>
              <a:rPr lang="pt-BR" sz="2800" dirty="0" smtClean="0">
                <a:solidFill>
                  <a:srgbClr val="FF0000"/>
                </a:solidFill>
              </a:rPr>
              <a:t>tem um compromisso com </a:t>
            </a:r>
            <a:r>
              <a:rPr lang="pt-BR" sz="2800" dirty="0">
                <a:solidFill>
                  <a:srgbClr val="FF0000"/>
                </a:solidFill>
              </a:rPr>
              <a:t>os interesses reais e coletivos da escola </a:t>
            </a:r>
            <a:r>
              <a:rPr lang="pt-BR" sz="2800" dirty="0" smtClean="0">
                <a:solidFill>
                  <a:srgbClr val="FF0000"/>
                </a:solidFill>
              </a:rPr>
              <a:t>e é esse compromisso que </a:t>
            </a:r>
            <a:r>
              <a:rPr lang="pt-BR" sz="2800" dirty="0">
                <a:solidFill>
                  <a:srgbClr val="FF0000"/>
                </a:solidFill>
              </a:rPr>
              <a:t>materializa seu caráter político e pedagógico, posto que essas duas dimensões são indissociáveis, como destaca Saviani (1983, p. 93), ao afirmar que a “dimensão política se cumpre na medida em que ela se realiza enquanto prática especificamente pedagógica”.</a:t>
            </a:r>
            <a:r>
              <a:rPr lang="pt-BR" sz="2800" dirty="0"/>
              <a:t> </a:t>
            </a:r>
            <a:endParaRPr lang="pt-BR" sz="2800" dirty="0" smtClean="0"/>
          </a:p>
          <a:p>
            <a:pPr algn="just"/>
            <a:r>
              <a:rPr lang="pt-BR" sz="2800" dirty="0" smtClean="0"/>
              <a:t>Assim</a:t>
            </a:r>
            <a:r>
              <a:rPr lang="pt-BR" sz="2800" dirty="0"/>
              <a:t>, </a:t>
            </a:r>
            <a:r>
              <a:rPr lang="pt-BR" sz="2800" b="1" dirty="0"/>
              <a:t>é na ação pedagógica da escola que se torna possível a efetivação de práticas sociais emancipatórias, da formação de um sujeito social crítico, solidário, compromissado, criativo, participativo. É nessa ação que se cumpre, se realiza, a intencionalidade orientadora do projeto construído. </a:t>
            </a:r>
          </a:p>
        </p:txBody>
      </p:sp>
    </p:spTree>
    <p:extLst>
      <p:ext uri="{BB962C8B-B14F-4D97-AF65-F5344CB8AC3E}">
        <p14:creationId xmlns="" xmlns:p14="http://schemas.microsoft.com/office/powerpoint/2010/main" val="20765488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142844" y="154299"/>
            <a:ext cx="7572428" cy="1477328"/>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rgbClr val="000000"/>
                </a:solidFill>
                <a:effectLst/>
                <a:latin typeface="Lucida Grande"/>
                <a:cs typeface="Arial" pitchFamily="34" charset="0"/>
              </a:rPr>
              <a:t>O </a:t>
            </a:r>
            <a:r>
              <a:rPr kumimoji="0" lang="pt-BR" b="1" i="0" u="none" strike="noStrike" cap="none" normalizeH="0" baseline="0" dirty="0" smtClean="0">
                <a:ln>
                  <a:noFill/>
                </a:ln>
                <a:solidFill>
                  <a:srgbClr val="000000"/>
                </a:solidFill>
                <a:effectLst/>
                <a:latin typeface="Lucida Grande"/>
                <a:cs typeface="Arial" pitchFamily="34" charset="0"/>
              </a:rPr>
              <a:t>Projeto Político Pedagógico</a:t>
            </a:r>
            <a:r>
              <a:rPr kumimoji="0" lang="pt-BR" b="0" i="0" u="none" strike="noStrike" cap="none" normalizeH="0" baseline="0" dirty="0" smtClean="0">
                <a:ln>
                  <a:noFill/>
                </a:ln>
                <a:solidFill>
                  <a:srgbClr val="000000"/>
                </a:solidFill>
                <a:effectLst/>
                <a:latin typeface="Lucida Grande"/>
                <a:cs typeface="Arial" pitchFamily="34" charset="0"/>
              </a:rPr>
              <a:t> (</a:t>
            </a:r>
            <a:r>
              <a:rPr kumimoji="0" lang="pt-BR" b="1" i="0" u="none" strike="noStrike" cap="none" normalizeH="0" baseline="0" dirty="0" smtClean="0">
                <a:ln>
                  <a:noFill/>
                </a:ln>
                <a:solidFill>
                  <a:srgbClr val="000000"/>
                </a:solidFill>
                <a:effectLst/>
                <a:latin typeface="Lucida Grande"/>
                <a:cs typeface="Arial" pitchFamily="34" charset="0"/>
              </a:rPr>
              <a:t>PPP</a:t>
            </a:r>
            <a:r>
              <a:rPr kumimoji="0" lang="pt-BR" b="0" i="0" u="none" strike="noStrike" cap="none" normalizeH="0" baseline="0" dirty="0" smtClean="0">
                <a:ln>
                  <a:noFill/>
                </a:ln>
                <a:solidFill>
                  <a:srgbClr val="000000"/>
                </a:solidFill>
                <a:effectLst/>
                <a:latin typeface="Lucida Grande"/>
                <a:cs typeface="Arial" pitchFamily="34" charset="0"/>
              </a:rPr>
              <a:t>) é um instrumento que reflete a proposta educacional da escola. É através dele que a comunidade escolar pode desenvolver um trabalho coletivo, cujas responsabilidades pessoais e coletivas são assumidas para execução dos objetivos estabelecidos.</a:t>
            </a:r>
            <a:r>
              <a:rPr kumimoji="0" lang="pt-BR" b="0"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Retângulo 2"/>
          <p:cNvSpPr/>
          <p:nvPr/>
        </p:nvSpPr>
        <p:spPr>
          <a:xfrm>
            <a:off x="785786" y="1857364"/>
            <a:ext cx="821537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pt-BR" dirty="0" smtClean="0"/>
              <a:t>	O PPP deve possibilitar aos membros da escola, uma tomada de consciência dos problemas e das possíveis soluções, estabelecendo as responsabilidades de todos. A presença do debate democrático possibilita a produção de critérios coletivos no seu processo de elaboração, assimilando significados comuns aos diferentes agentes educacionais e colaborando com a identificação desses com o trabalho desenvolvido na escola.</a:t>
            </a:r>
          </a:p>
          <a:p>
            <a:pPr algn="just"/>
            <a:r>
              <a:rPr lang="pt-BR" dirty="0" smtClean="0"/>
              <a:t>	É baseado na construção de parcerias com a comunidade que mostramos o êxito de qualquer projeto educacional que tem como meta o desenvolvimento da cidadania e a construção da identidade da escola. O PPP define a intencionalidade e as estratégias da escola. Porém, só poderá ser percebido dessa maneira, se assumir uma estratégia de </a:t>
            </a:r>
            <a:r>
              <a:rPr lang="pt-BR" u="sng" dirty="0" smtClean="0">
                <a:hlinkClick r:id="rId2"/>
              </a:rPr>
              <a:t>gestão democrática</a:t>
            </a:r>
            <a:r>
              <a:rPr lang="pt-BR" dirty="0" smtClean="0"/>
              <a:t>, ou seja, se for baseado na coletividade. Ele será eficaz na medida em que gera o compromisso dos atores da escola com a proposta educacional e com o destino da instituição.</a:t>
            </a:r>
            <a:endParaRPr lang="pt-B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142844" y="409552"/>
            <a:ext cx="8501122" cy="954107"/>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Lucida Grande"/>
                <a:cs typeface="Arial" pitchFamily="34" charset="0"/>
              </a:rPr>
              <a:t>O </a:t>
            </a:r>
            <a:r>
              <a:rPr kumimoji="0" lang="pt-BR" sz="2800" b="1" i="0" u="none" strike="noStrike" cap="none" normalizeH="0" baseline="0" dirty="0" smtClean="0">
                <a:ln>
                  <a:noFill/>
                </a:ln>
                <a:solidFill>
                  <a:srgbClr val="000000"/>
                </a:solidFill>
                <a:effectLst/>
                <a:latin typeface="Lucida Grande"/>
                <a:cs typeface="Arial" pitchFamily="34" charset="0"/>
              </a:rPr>
              <a:t>Projeto Político Pedagógico</a:t>
            </a:r>
            <a:r>
              <a:rPr kumimoji="0" lang="pt-BR" sz="2800" b="0" i="0" u="none" strike="noStrike" cap="none" normalizeH="0" baseline="0" dirty="0" smtClean="0">
                <a:ln>
                  <a:noFill/>
                </a:ln>
                <a:solidFill>
                  <a:srgbClr val="000000"/>
                </a:solidFill>
                <a:effectLst/>
                <a:latin typeface="Lucida Grande"/>
                <a:cs typeface="Arial" pitchFamily="34" charset="0"/>
              </a:rPr>
              <a:t> (</a:t>
            </a:r>
            <a:r>
              <a:rPr kumimoji="0" lang="pt-BR" sz="2800" b="1" i="0" u="none" strike="noStrike" cap="none" normalizeH="0" baseline="0" dirty="0" smtClean="0">
                <a:ln>
                  <a:noFill/>
                </a:ln>
                <a:solidFill>
                  <a:srgbClr val="000000"/>
                </a:solidFill>
                <a:effectLst/>
                <a:latin typeface="Lucida Grande"/>
                <a:cs typeface="Arial" pitchFamily="34" charset="0"/>
              </a:rPr>
              <a:t>PPP</a:t>
            </a:r>
            <a:r>
              <a:rPr kumimoji="0" lang="pt-BR" sz="2800" b="0" i="0" u="none" strike="noStrike" cap="none" normalizeH="0" baseline="0" dirty="0" smtClean="0">
                <a:ln>
                  <a:noFill/>
                </a:ln>
                <a:solidFill>
                  <a:srgbClr val="000000"/>
                </a:solidFill>
                <a:effectLst/>
                <a:latin typeface="Lucida Grande"/>
                <a:cs typeface="Arial" pitchFamily="34" charset="0"/>
              </a:rPr>
              <a:t>) Como um</a:t>
            </a:r>
            <a:r>
              <a:rPr kumimoji="0" lang="pt-BR" sz="2800" b="0" i="0" u="none" strike="noStrike" cap="none" normalizeH="0" dirty="0" smtClean="0">
                <a:ln>
                  <a:noFill/>
                </a:ln>
                <a:solidFill>
                  <a:srgbClr val="000000"/>
                </a:solidFill>
                <a:effectLst/>
                <a:latin typeface="Lucida Grande"/>
                <a:cs typeface="Arial" pitchFamily="34" charset="0"/>
              </a:rPr>
              <a:t> dever e um direito...</a:t>
            </a:r>
            <a:endParaRPr kumimoji="0" lang="pt-B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ângulo 3"/>
          <p:cNvSpPr/>
          <p:nvPr/>
        </p:nvSpPr>
        <p:spPr>
          <a:xfrm>
            <a:off x="142844" y="1785926"/>
            <a:ext cx="8858312" cy="470898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pt-BR" sz="2000" dirty="0" smtClean="0"/>
              <a:t>Toda instituição de ensino no Brasil precisa ter um PPP. Essa obrigatoriedade foi definida pela “LDB”, de 1996. Antes mesmo da promulgação dessa lei já se discutia a necessidade de estabelecer uma gestão democrática da educação, para garantir que ela sirva à formação de cidadãos conscientes e autônomos.</a:t>
            </a:r>
          </a:p>
          <a:p>
            <a:pPr algn="just"/>
            <a:r>
              <a:rPr lang="pt-BR" sz="2000" dirty="0" smtClean="0"/>
              <a:t> </a:t>
            </a:r>
          </a:p>
          <a:p>
            <a:pPr algn="ctr"/>
            <a:r>
              <a:rPr lang="pt-BR" sz="2000" b="1" dirty="0" smtClean="0"/>
              <a:t>Assim, a </a:t>
            </a:r>
            <a:r>
              <a:rPr lang="pt-BR" sz="2000" b="1" dirty="0" err="1" smtClean="0"/>
              <a:t>ideia</a:t>
            </a:r>
            <a:r>
              <a:rPr lang="pt-BR" sz="2000" b="1" dirty="0" smtClean="0"/>
              <a:t> do projeto pedagógico foi incluída na constituição de 1988 e regulamentada alguns anos depois.</a:t>
            </a:r>
          </a:p>
          <a:p>
            <a:pPr algn="ctr"/>
            <a:endParaRPr lang="pt-BR" sz="2000" b="1" dirty="0" smtClean="0"/>
          </a:p>
          <a:p>
            <a:pPr algn="just"/>
            <a:endParaRPr lang="pt-BR" sz="2000" dirty="0" smtClean="0"/>
          </a:p>
          <a:p>
            <a:pPr algn="just"/>
            <a:r>
              <a:rPr lang="pt-BR" sz="2000" dirty="0" smtClean="0"/>
              <a:t>A </a:t>
            </a:r>
            <a:r>
              <a:rPr lang="pt-BR" sz="2000" dirty="0" err="1" smtClean="0"/>
              <a:t>ideia</a:t>
            </a:r>
            <a:r>
              <a:rPr lang="pt-BR" sz="2000" dirty="0" smtClean="0"/>
              <a:t> da obrigatoriedade deste documento é garantir a todos os integrantes da comunidade escolar a possibilidade de contribuir no processo educacional. No futuro, a criação desses documentos e dos currículos de cada escola será orientada pela Base Nacional Comum Curricular (BNCC).</a:t>
            </a:r>
            <a:endParaRPr lang="pt-BR"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4282" y="142852"/>
            <a:ext cx="8715436" cy="63709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pt-BR" dirty="0" smtClean="0"/>
              <a:t>	</a:t>
            </a:r>
            <a:r>
              <a:rPr lang="pt-BR" sz="2400" dirty="0" smtClean="0"/>
              <a:t>É através dos princípios democráticos apontados pela </a:t>
            </a:r>
            <a:r>
              <a:rPr lang="pt-BR" sz="2400" b="1" dirty="0" smtClean="0"/>
              <a:t>Lei de Diretrizes e Bases da Educação Nacional</a:t>
            </a:r>
            <a:r>
              <a:rPr lang="pt-BR" sz="2400" dirty="0" smtClean="0"/>
              <a:t> (LDB) de 1996 que podemos encontrar o aporte legal da escola na elaboração da sua proposta pedagógica. De acordo com os artigos 12, 13 e 14 da LDB, a escola tem autonomia para elaborar e executar sua proposta pedagógica, porém, deve contar com a participação dos profissionais da educação e dos conselhos ou equivalentes na sua elaboração.</a:t>
            </a:r>
          </a:p>
          <a:p>
            <a:pPr algn="just"/>
            <a:endParaRPr lang="pt-BR" sz="2400" dirty="0" smtClean="0"/>
          </a:p>
          <a:p>
            <a:pPr algn="just"/>
            <a:r>
              <a:rPr lang="pt-BR" sz="2400" dirty="0" smtClean="0"/>
              <a:t>	Apesar das escolas se basearem em normas gerais da educação, as unidades escolares se diferenciam entre si, pois cada instituição tem suas necessidades e princípios específicos. Outro ponto que as diferem é a região em que cada escola se situa, bem como os desejos de cada membro envolvido na construção do projeto educativo.</a:t>
            </a:r>
            <a:endParaRPr lang="pt-BR"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0"/>
            <a:ext cx="9036496" cy="908720"/>
          </a:xfrm>
          <a:solidFill>
            <a:schemeClr val="bg2">
              <a:lumMod val="20000"/>
              <a:lumOff val="80000"/>
            </a:schemeClr>
          </a:solidFill>
        </p:spPr>
        <p:txBody>
          <a:bodyPr/>
          <a:lstStyle/>
          <a:p>
            <a:r>
              <a:rPr lang="pt-BR" dirty="0" smtClean="0"/>
              <a:t>GESTÃO DEMOCRÁTICA – LDB</a:t>
            </a:r>
            <a:endParaRPr lang="pt-BR" dirty="0"/>
          </a:p>
        </p:txBody>
      </p:sp>
      <p:sp>
        <p:nvSpPr>
          <p:cNvPr id="3" name="Espaço Reservado para Conteúdo 2"/>
          <p:cNvSpPr>
            <a:spLocks noGrp="1"/>
          </p:cNvSpPr>
          <p:nvPr>
            <p:ph idx="1"/>
          </p:nvPr>
        </p:nvSpPr>
        <p:spPr>
          <a:xfrm>
            <a:off x="0" y="642918"/>
            <a:ext cx="9144000" cy="6215082"/>
          </a:xfrm>
          <a:solidFill>
            <a:schemeClr val="bg1">
              <a:lumMod val="95000"/>
            </a:schemeClr>
          </a:solidFill>
        </p:spPr>
        <p:txBody>
          <a:bodyPr>
            <a:normAutofit fontScale="62500" lnSpcReduction="20000"/>
          </a:bodyPr>
          <a:lstStyle/>
          <a:p>
            <a:r>
              <a:rPr lang="pt-BR" b="1" dirty="0" smtClean="0"/>
              <a:t>Art. 12.</a:t>
            </a:r>
            <a:r>
              <a:rPr lang="pt-BR" dirty="0" smtClean="0"/>
              <a:t> Os estabelecimentos de ensino, respeitadas as normas comuns e as do seu sistema de ensino, terão a incumbência de:</a:t>
            </a:r>
          </a:p>
          <a:p>
            <a:r>
              <a:rPr lang="pt-BR" b="1" dirty="0" smtClean="0"/>
              <a:t>I </a:t>
            </a:r>
            <a:r>
              <a:rPr lang="pt-BR" dirty="0" smtClean="0"/>
              <a:t>- </a:t>
            </a:r>
            <a:r>
              <a:rPr lang="pt-BR" b="1" dirty="0" smtClean="0">
                <a:solidFill>
                  <a:srgbClr val="FF0000"/>
                </a:solidFill>
              </a:rPr>
              <a:t>elaborar e executar sua proposta pedagógica;</a:t>
            </a:r>
          </a:p>
          <a:p>
            <a:r>
              <a:rPr lang="pt-BR" b="1" dirty="0" smtClean="0"/>
              <a:t>II </a:t>
            </a:r>
            <a:r>
              <a:rPr lang="pt-BR" dirty="0" smtClean="0"/>
              <a:t>- administrar seu pessoal e seus recursos materiais e financeiros;</a:t>
            </a:r>
          </a:p>
          <a:p>
            <a:r>
              <a:rPr lang="pt-BR" b="1" dirty="0" smtClean="0"/>
              <a:t>III </a:t>
            </a:r>
            <a:r>
              <a:rPr lang="pt-BR" dirty="0" smtClean="0"/>
              <a:t>- assegurar o cumprimento dos dias letivos e horas-aula estabelecidas;</a:t>
            </a:r>
          </a:p>
          <a:p>
            <a:r>
              <a:rPr lang="pt-BR" b="1" dirty="0" smtClean="0"/>
              <a:t>IV </a:t>
            </a:r>
            <a:r>
              <a:rPr lang="pt-BR" dirty="0" smtClean="0"/>
              <a:t>- velar pelo cumprimento do plano de trabalho de cada docente;</a:t>
            </a:r>
          </a:p>
          <a:p>
            <a:r>
              <a:rPr lang="pt-BR" b="1" dirty="0" smtClean="0"/>
              <a:t>V </a:t>
            </a:r>
            <a:r>
              <a:rPr lang="pt-BR" dirty="0" smtClean="0"/>
              <a:t>- prover meios para a recuperação dos alunos de menor rendimento;</a:t>
            </a:r>
          </a:p>
          <a:p>
            <a:r>
              <a:rPr lang="pt-BR" b="1" dirty="0" smtClean="0"/>
              <a:t>VI </a:t>
            </a:r>
            <a:r>
              <a:rPr lang="pt-BR" dirty="0" smtClean="0"/>
              <a:t>- articular-se com as famílias e a comunidade, criando processos de integração da sociedade com a escola;</a:t>
            </a:r>
          </a:p>
          <a:p>
            <a:r>
              <a:rPr lang="pt-BR" b="1" dirty="0" smtClean="0"/>
              <a:t>VII </a:t>
            </a:r>
            <a:r>
              <a:rPr lang="pt-BR" dirty="0" smtClean="0"/>
              <a:t>- informar os pais e responsáveis sobre a freqüência e o rendimento dos alunos, bem como sobre a execução de sua proposta pedagógica.</a:t>
            </a:r>
          </a:p>
          <a:p>
            <a:r>
              <a:rPr lang="pt-BR" b="1" dirty="0" smtClean="0"/>
              <a:t>VII </a:t>
            </a:r>
            <a:r>
              <a:rPr lang="pt-BR" dirty="0" smtClean="0"/>
              <a:t>- informar pai e mãe, conviventes ou não com seus filhos, e, se for o caso, os responsáveis legais, sobre a </a:t>
            </a:r>
            <a:r>
              <a:rPr lang="pt-BR" dirty="0" err="1" smtClean="0"/>
              <a:t>frequência</a:t>
            </a:r>
            <a:r>
              <a:rPr lang="pt-BR" dirty="0" smtClean="0"/>
              <a:t> e rendimento dos alunos, bem como sobre a execução da proposta pedagógica da escola; (Redação dada pela Lei nº 12.013, de 2009)</a:t>
            </a:r>
          </a:p>
          <a:p>
            <a:r>
              <a:rPr lang="pt-BR" b="1" dirty="0" smtClean="0"/>
              <a:t>VIII </a:t>
            </a:r>
            <a:r>
              <a:rPr lang="pt-BR" dirty="0" smtClean="0"/>
              <a:t>– notificar ao Conselho Tutelar do Município, ao juiz competente da Comarca e ao respectivo representante do Ministério Público a relação dos alunos que apresentem quantidade de faltas acima de cinqüenta por cento do percentual permitido em lei. (Incluído pela Lei nº 10.287, de 2001)</a:t>
            </a:r>
          </a:p>
          <a:p>
            <a:r>
              <a:rPr lang="pt-BR" b="1" dirty="0" smtClean="0"/>
              <a:t>IX </a:t>
            </a:r>
            <a:r>
              <a:rPr lang="pt-BR" dirty="0" smtClean="0"/>
              <a:t>- promover medidas de conscientização, de prevenção e de combate a todos os tipos de violência, especialmente a intimidação sistemática (</a:t>
            </a:r>
            <a:r>
              <a:rPr lang="pt-BR" dirty="0" err="1" smtClean="0"/>
              <a:t>bullying</a:t>
            </a:r>
            <a:r>
              <a:rPr lang="pt-BR" dirty="0" smtClean="0"/>
              <a:t>), no âmbito das escolas; (Incluído pela Lei nº 13.663, de 2018)</a:t>
            </a:r>
          </a:p>
          <a:p>
            <a:r>
              <a:rPr lang="pt-BR" b="1" dirty="0" smtClean="0"/>
              <a:t>X </a:t>
            </a:r>
            <a:r>
              <a:rPr lang="pt-BR" dirty="0" smtClean="0"/>
              <a:t>- estabelecer ações destinadas a promover a cultura de paz nas escolas. (Incluído pela Lei nº 13.663, de 2018)</a:t>
            </a:r>
            <a:endParaRPr lang="pt-BR" dirty="0"/>
          </a:p>
        </p:txBody>
      </p:sp>
    </p:spTree>
    <p:extLst>
      <p:ext uri="{BB962C8B-B14F-4D97-AF65-F5344CB8AC3E}">
        <p14:creationId xmlns="" xmlns:p14="http://schemas.microsoft.com/office/powerpoint/2010/main" val="263637963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0"/>
            <a:ext cx="9036496" cy="908720"/>
          </a:xfrm>
          <a:solidFill>
            <a:schemeClr val="bg2">
              <a:lumMod val="20000"/>
              <a:lumOff val="80000"/>
            </a:schemeClr>
          </a:solidFill>
        </p:spPr>
        <p:txBody>
          <a:bodyPr/>
          <a:lstStyle/>
          <a:p>
            <a:r>
              <a:rPr lang="pt-BR" dirty="0" smtClean="0"/>
              <a:t>GESTÃO DEMOCRÁTICA – LDB</a:t>
            </a:r>
            <a:endParaRPr lang="pt-BR" dirty="0"/>
          </a:p>
        </p:txBody>
      </p:sp>
      <p:sp>
        <p:nvSpPr>
          <p:cNvPr id="3" name="Espaço Reservado para Conteúdo 2"/>
          <p:cNvSpPr>
            <a:spLocks noGrp="1"/>
          </p:cNvSpPr>
          <p:nvPr>
            <p:ph idx="1"/>
          </p:nvPr>
        </p:nvSpPr>
        <p:spPr>
          <a:xfrm>
            <a:off x="0" y="908720"/>
            <a:ext cx="9144000" cy="5806428"/>
          </a:xfrm>
          <a:solidFill>
            <a:schemeClr val="bg1">
              <a:lumMod val="95000"/>
            </a:schemeClr>
          </a:solidFill>
        </p:spPr>
        <p:txBody>
          <a:bodyPr>
            <a:normAutofit fontScale="92500"/>
          </a:bodyPr>
          <a:lstStyle/>
          <a:p>
            <a:pPr algn="just"/>
            <a:r>
              <a:rPr lang="pt-BR" b="1" dirty="0" smtClean="0"/>
              <a:t>Art. 13.</a:t>
            </a:r>
            <a:r>
              <a:rPr lang="pt-BR" dirty="0" smtClean="0"/>
              <a:t> Os docentes incumbir-se-ão de:</a:t>
            </a:r>
          </a:p>
          <a:p>
            <a:pPr algn="just"/>
            <a:r>
              <a:rPr lang="pt-BR" b="1" dirty="0" smtClean="0"/>
              <a:t>I </a:t>
            </a:r>
            <a:r>
              <a:rPr lang="pt-BR" dirty="0" smtClean="0"/>
              <a:t>- </a:t>
            </a:r>
            <a:r>
              <a:rPr lang="pt-BR" b="1" dirty="0" smtClean="0"/>
              <a:t>participar da elaboração da proposta pedagógica do estabelecimento de ensino;</a:t>
            </a:r>
          </a:p>
          <a:p>
            <a:pPr algn="just"/>
            <a:r>
              <a:rPr lang="pt-BR" b="1" dirty="0" smtClean="0"/>
              <a:t>II </a:t>
            </a:r>
            <a:r>
              <a:rPr lang="pt-BR" dirty="0" smtClean="0"/>
              <a:t>- elaborar e cumprir plano de trabalho, segundo a proposta pedagógica do estabelecimento de ensino;</a:t>
            </a:r>
          </a:p>
          <a:p>
            <a:pPr algn="just"/>
            <a:r>
              <a:rPr lang="pt-BR" b="1" dirty="0" smtClean="0"/>
              <a:t>III </a:t>
            </a:r>
            <a:r>
              <a:rPr lang="pt-BR" dirty="0" smtClean="0"/>
              <a:t>- zelar pela aprendizagem dos alunos;</a:t>
            </a:r>
          </a:p>
          <a:p>
            <a:pPr algn="just"/>
            <a:r>
              <a:rPr lang="pt-BR" b="1" dirty="0" smtClean="0"/>
              <a:t>IV </a:t>
            </a:r>
            <a:r>
              <a:rPr lang="pt-BR" dirty="0" smtClean="0"/>
              <a:t>- estabelecer estratégias de recuperação para os alunos de menor rendimento;</a:t>
            </a:r>
          </a:p>
          <a:p>
            <a:pPr algn="just"/>
            <a:r>
              <a:rPr lang="pt-BR" b="1" dirty="0" smtClean="0"/>
              <a:t>V </a:t>
            </a:r>
            <a:r>
              <a:rPr lang="pt-BR" dirty="0" smtClean="0"/>
              <a:t>- ministrar os dias letivos e horas-aula estabelecidos, além de participar integralmente dos períodos dedicados ao planejamento, à avaliação e ao desenvolvimento profissional;</a:t>
            </a:r>
          </a:p>
          <a:p>
            <a:pPr algn="just"/>
            <a:r>
              <a:rPr lang="pt-BR" b="1" dirty="0" smtClean="0"/>
              <a:t>VI </a:t>
            </a:r>
            <a:r>
              <a:rPr lang="pt-BR" dirty="0" smtClean="0"/>
              <a:t>- colaborar com as atividades de articulação da escola com as famílias e a comunidade.</a:t>
            </a:r>
            <a:endParaRPr lang="pt-BR" dirty="0"/>
          </a:p>
        </p:txBody>
      </p:sp>
    </p:spTree>
    <p:extLst>
      <p:ext uri="{BB962C8B-B14F-4D97-AF65-F5344CB8AC3E}">
        <p14:creationId xmlns="" xmlns:p14="http://schemas.microsoft.com/office/powerpoint/2010/main" val="263637963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0"/>
            <a:ext cx="9036496" cy="908720"/>
          </a:xfrm>
          <a:solidFill>
            <a:schemeClr val="bg2">
              <a:lumMod val="20000"/>
              <a:lumOff val="80000"/>
            </a:schemeClr>
          </a:solidFill>
        </p:spPr>
        <p:txBody>
          <a:bodyPr/>
          <a:lstStyle/>
          <a:p>
            <a:r>
              <a:rPr lang="pt-BR" dirty="0" smtClean="0"/>
              <a:t>GESTÃO DEMOCRÁTICA – LDB</a:t>
            </a:r>
            <a:endParaRPr lang="pt-BR" dirty="0"/>
          </a:p>
        </p:txBody>
      </p:sp>
      <p:sp>
        <p:nvSpPr>
          <p:cNvPr id="3" name="Espaço Reservado para Conteúdo 2"/>
          <p:cNvSpPr>
            <a:spLocks noGrp="1"/>
          </p:cNvSpPr>
          <p:nvPr>
            <p:ph idx="1"/>
          </p:nvPr>
        </p:nvSpPr>
        <p:spPr>
          <a:xfrm>
            <a:off x="0" y="908720"/>
            <a:ext cx="9144000" cy="5949280"/>
          </a:xfrm>
          <a:solidFill>
            <a:schemeClr val="bg1">
              <a:lumMod val="95000"/>
            </a:schemeClr>
          </a:solidFill>
        </p:spPr>
        <p:txBody>
          <a:bodyPr/>
          <a:lstStyle/>
          <a:p>
            <a:pPr algn="just"/>
            <a:r>
              <a:rPr lang="pt-BR" b="1" dirty="0"/>
              <a:t>Art. 14. Os sistemas de ensino definirão as normas de gestão democrática do ensino público na educação básica, de acordo com as suas peculiaridades e conforme os seguintes princípios: </a:t>
            </a:r>
            <a:endParaRPr lang="pt-BR" b="1" dirty="0" smtClean="0"/>
          </a:p>
          <a:p>
            <a:pPr algn="just"/>
            <a:endParaRPr lang="pt-BR" b="1" dirty="0" smtClean="0"/>
          </a:p>
          <a:p>
            <a:pPr algn="just"/>
            <a:r>
              <a:rPr lang="pt-BR" b="1" dirty="0" smtClean="0">
                <a:solidFill>
                  <a:srgbClr val="0070C0"/>
                </a:solidFill>
              </a:rPr>
              <a:t>I </a:t>
            </a:r>
            <a:r>
              <a:rPr lang="pt-BR" b="1" dirty="0">
                <a:solidFill>
                  <a:srgbClr val="0070C0"/>
                </a:solidFill>
              </a:rPr>
              <a:t>– participação dos profissionais da educação na elaboração do projeto pedagógico da escola</a:t>
            </a:r>
            <a:r>
              <a:rPr lang="pt-BR" b="1" dirty="0" smtClean="0">
                <a:solidFill>
                  <a:srgbClr val="0070C0"/>
                </a:solidFill>
              </a:rPr>
              <a:t>;</a:t>
            </a:r>
          </a:p>
          <a:p>
            <a:pPr algn="just"/>
            <a:endParaRPr lang="pt-BR" b="1" dirty="0" smtClean="0"/>
          </a:p>
          <a:p>
            <a:pPr algn="just"/>
            <a:r>
              <a:rPr lang="pt-BR" b="1" dirty="0" smtClean="0"/>
              <a:t> </a:t>
            </a:r>
            <a:r>
              <a:rPr lang="pt-BR" b="1" dirty="0">
                <a:solidFill>
                  <a:srgbClr val="00B050"/>
                </a:solidFill>
              </a:rPr>
              <a:t>II – participação das comunidades escolar e local em conselhos escolares ou equivalentes. </a:t>
            </a:r>
          </a:p>
        </p:txBody>
      </p:sp>
    </p:spTree>
    <p:extLst>
      <p:ext uri="{BB962C8B-B14F-4D97-AF65-F5344CB8AC3E}">
        <p14:creationId xmlns="" xmlns:p14="http://schemas.microsoft.com/office/powerpoint/2010/main" val="263637963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8194" name="Picture 2" descr="Imagem relacionada"/>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5058" y="260648"/>
            <a:ext cx="8911437" cy="6597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7543356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7558608" cy="3420616"/>
          </a:xfrm>
        </p:spPr>
        <p:style>
          <a:lnRef idx="1">
            <a:schemeClr val="accent5"/>
          </a:lnRef>
          <a:fillRef idx="2">
            <a:schemeClr val="accent5"/>
          </a:fillRef>
          <a:effectRef idx="1">
            <a:schemeClr val="accent5"/>
          </a:effectRef>
          <a:fontRef idx="minor">
            <a:schemeClr val="dk1"/>
          </a:fontRef>
        </p:style>
        <p:txBody>
          <a:bodyPr/>
          <a:lstStyle/>
          <a:p>
            <a:pPr algn="ctr"/>
            <a:r>
              <a:rPr lang="pt-BR" sz="5400" b="1" dirty="0">
                <a:solidFill>
                  <a:srgbClr val="FF0000"/>
                </a:solidFill>
              </a:rPr>
              <a:t>Quem deve elaborar o PPP?</a:t>
            </a:r>
            <a:br>
              <a:rPr lang="pt-BR" sz="5400" b="1" dirty="0">
                <a:solidFill>
                  <a:srgbClr val="FF0000"/>
                </a:solidFill>
              </a:rPr>
            </a:br>
            <a:endParaRPr lang="pt-BR" sz="5400" dirty="0">
              <a:solidFill>
                <a:srgbClr val="FF0000"/>
              </a:solidFill>
            </a:endParaRPr>
          </a:p>
        </p:txBody>
      </p:sp>
      <p:sp>
        <p:nvSpPr>
          <p:cNvPr id="3" name="Espaço Reservado para Conteúdo 2"/>
          <p:cNvSpPr>
            <a:spLocks noGrp="1"/>
          </p:cNvSpPr>
          <p:nvPr>
            <p:ph idx="1"/>
          </p:nvPr>
        </p:nvSpPr>
        <p:spPr>
          <a:xfrm>
            <a:off x="1857356" y="2928934"/>
            <a:ext cx="6858048" cy="335758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pt-BR" sz="4000" b="1" dirty="0" smtClean="0">
                <a:solidFill>
                  <a:srgbClr val="00B050"/>
                </a:solidFill>
              </a:rPr>
              <a:t>O que deve contemplar um projeto político pedagógico?</a:t>
            </a:r>
            <a:endParaRPr lang="pt-BR" sz="4000" dirty="0"/>
          </a:p>
        </p:txBody>
      </p:sp>
    </p:spTree>
    <p:extLst>
      <p:ext uri="{BB962C8B-B14F-4D97-AF65-F5344CB8AC3E}">
        <p14:creationId xmlns="" xmlns:p14="http://schemas.microsoft.com/office/powerpoint/2010/main" val="374507943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7170" name="Picture 2" descr="Resultado de imagem para ppp"/>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27020"/>
            <a:ext cx="9036496" cy="67773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967219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 xmlns:p14="http://schemas.microsoft.com/office/powerpoint/2010/main" val="3597604119"/>
              </p:ext>
            </p:extLst>
          </p:nvPr>
        </p:nvGraphicFramePr>
        <p:xfrm>
          <a:off x="0" y="0"/>
          <a:ext cx="90364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919693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285728"/>
            <a:ext cx="9144000" cy="6247864"/>
          </a:xfrm>
          <a:prstGeom prst="rect">
            <a:avLst/>
          </a:prstGeom>
          <a:solidFill>
            <a:schemeClr val="bg1"/>
          </a:solidFill>
        </p:spPr>
        <p:txBody>
          <a:bodyPr wrap="square">
            <a:spAutoFit/>
          </a:bodyPr>
          <a:lstStyle/>
          <a:p>
            <a:pPr algn="ctr"/>
            <a:r>
              <a:rPr lang="pt-BR" sz="2000" b="1" dirty="0"/>
              <a:t>Numa perspectiva emancipatória, o PPP apresenta as seguintes características: </a:t>
            </a:r>
            <a:endParaRPr lang="pt-BR" sz="2000" b="1" dirty="0" smtClean="0"/>
          </a:p>
          <a:p>
            <a:pPr algn="just"/>
            <a:r>
              <a:rPr lang="pt-BR" sz="2000" dirty="0" smtClean="0"/>
              <a:t>É </a:t>
            </a:r>
            <a:r>
              <a:rPr lang="pt-BR" sz="2000" dirty="0"/>
              <a:t>um movimento de luta em prol da democracia da escola; não esconde as dificuldades, os pessimismos da realidade educacional, mas não se deixa imobilizar por estes, procurando assumir novos compromissos em direção a um futuro melhor</a:t>
            </a:r>
            <a:r>
              <a:rPr lang="pt-BR" sz="2000" dirty="0" smtClean="0"/>
              <a:t>; orienta </a:t>
            </a:r>
            <a:r>
              <a:rPr lang="pt-BR" sz="2000" dirty="0"/>
              <a:t>a reflexão e ação da </a:t>
            </a:r>
            <a:r>
              <a:rPr lang="pt-BR" sz="2000" dirty="0" smtClean="0"/>
              <a:t>escola; </a:t>
            </a:r>
          </a:p>
          <a:p>
            <a:pPr algn="just"/>
            <a:r>
              <a:rPr lang="pt-BR" sz="2000" dirty="0" smtClean="0"/>
              <a:t>	Está </a:t>
            </a:r>
            <a:r>
              <a:rPr lang="pt-BR" sz="2000" dirty="0"/>
              <a:t>voltado para a inclusão – observa diversidade de alunos, suas origens culturais, suas necessidades e expectativas </a:t>
            </a:r>
            <a:r>
              <a:rPr lang="pt-BR" sz="2000" dirty="0" smtClean="0"/>
              <a:t>educacionais;</a:t>
            </a:r>
          </a:p>
          <a:p>
            <a:pPr algn="just"/>
            <a:r>
              <a:rPr lang="pt-BR" sz="2000" dirty="0" smtClean="0"/>
              <a:t>	Por </a:t>
            </a:r>
            <a:r>
              <a:rPr lang="pt-BR" sz="2000" dirty="0"/>
              <a:t>ser coletivo e integrador, é necessário, para sua elaboração, execução e avaliação, o estabelecimento de um clima de diálogo, de cooperação, de negociação, assegurando-se o direito de as pessoas intervirem e se comprometerem na tomada de decisões de todos os aspectos que afetam a vida da </a:t>
            </a:r>
            <a:r>
              <a:rPr lang="pt-BR" sz="2000" dirty="0" smtClean="0"/>
              <a:t>escola; </a:t>
            </a:r>
          </a:p>
          <a:p>
            <a:pPr algn="just"/>
            <a:r>
              <a:rPr lang="pt-BR" sz="2000" dirty="0"/>
              <a:t>	</a:t>
            </a:r>
            <a:r>
              <a:rPr lang="pt-BR" sz="2000" dirty="0" smtClean="0"/>
              <a:t>Há </a:t>
            </a:r>
            <a:r>
              <a:rPr lang="pt-BR" sz="2000" dirty="0"/>
              <a:t>vínculo muito estreito entre autonomia escolar e PPP </a:t>
            </a:r>
            <a:endParaRPr lang="pt-BR" sz="2000" dirty="0" smtClean="0"/>
          </a:p>
          <a:p>
            <a:pPr algn="just"/>
            <a:r>
              <a:rPr lang="pt-BR" sz="2000" dirty="0"/>
              <a:t>	</a:t>
            </a:r>
            <a:r>
              <a:rPr lang="pt-BR" sz="2000" dirty="0" smtClean="0"/>
              <a:t>Sua </a:t>
            </a:r>
            <a:r>
              <a:rPr lang="pt-BR" sz="2000" dirty="0"/>
              <a:t>legitimidade reside no grau e tipo de participação de todos os envolvidos com o ambiente educativo; supõe continuidade de </a:t>
            </a:r>
            <a:r>
              <a:rPr lang="pt-BR" sz="2000" dirty="0" smtClean="0"/>
              <a:t>ações; </a:t>
            </a:r>
          </a:p>
          <a:p>
            <a:pPr algn="just"/>
            <a:r>
              <a:rPr lang="pt-BR" sz="2000" dirty="0" smtClean="0"/>
              <a:t>	Apresenta </a:t>
            </a:r>
            <a:r>
              <a:rPr lang="pt-BR" sz="2000" dirty="0"/>
              <a:t>uma unicidade entre a dimensão técnica e política; preocupa-se com trabalho pedagógico, porém não deixa de articulá-lo com o contexto social (articulação da escola com a família e comunidade)</a:t>
            </a:r>
          </a:p>
        </p:txBody>
      </p:sp>
    </p:spTree>
    <p:extLst>
      <p:ext uri="{BB962C8B-B14F-4D97-AF65-F5344CB8AC3E}">
        <p14:creationId xmlns="" xmlns:p14="http://schemas.microsoft.com/office/powerpoint/2010/main" val="154401036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28596" y="152400"/>
            <a:ext cx="7358114" cy="3490914"/>
          </a:xfrm>
        </p:spPr>
        <p:txBody>
          <a:bodyPr/>
          <a:lstStyle/>
          <a:p>
            <a:pPr eaLnBrk="1" hangingPunct="1">
              <a:lnSpc>
                <a:spcPct val="200000"/>
              </a:lnSpc>
            </a:pPr>
            <a:r>
              <a:rPr lang="pt-BR" sz="5400" b="1" dirty="0" smtClean="0">
                <a:solidFill>
                  <a:srgbClr val="9900CC"/>
                </a:solidFill>
              </a:rPr>
              <a:t>ESTRUTURAS CURRICULARES</a:t>
            </a:r>
            <a:endParaRPr lang="pt-BR" b="1" dirty="0" smtClean="0">
              <a:solidFill>
                <a:srgbClr val="9900CC"/>
              </a:solidFill>
            </a:endParaRPr>
          </a:p>
        </p:txBody>
      </p:sp>
      <p:sp>
        <p:nvSpPr>
          <p:cNvPr id="5123" name="Rectangle 3"/>
          <p:cNvSpPr>
            <a:spLocks noGrp="1" noChangeArrowheads="1"/>
          </p:cNvSpPr>
          <p:nvPr>
            <p:ph idx="1"/>
          </p:nvPr>
        </p:nvSpPr>
        <p:spPr>
          <a:xfrm flipV="1">
            <a:off x="685800" y="6857999"/>
            <a:ext cx="7696200" cy="45719"/>
          </a:xfrm>
        </p:spPr>
        <p:txBody>
          <a:bodyPr/>
          <a:lstStyle/>
          <a:p>
            <a:pPr eaLnBrk="1" hangingPunct="1"/>
            <a:endParaRPr lang="pt-BR" sz="3600" dirty="0" smtClean="0"/>
          </a:p>
        </p:txBody>
      </p:sp>
    </p:spTree>
    <p:extLst>
      <p:ext uri="{BB962C8B-B14F-4D97-AF65-F5344CB8AC3E}">
        <p14:creationId xmlns="" xmlns:p14="http://schemas.microsoft.com/office/powerpoint/2010/main" val="1858223749"/>
      </p:ext>
    </p:extLst>
  </p:cSld>
  <p:clrMapOvr>
    <a:masterClrMapping/>
  </p:clrMapOvr>
  <p:transition>
    <p:wipe dir="d"/>
    <p:sndAc>
      <p:stSnd>
        <p:snd r:embed="rId3" name="type.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4282" y="152400"/>
            <a:ext cx="7342218" cy="847708"/>
          </a:xfrm>
        </p:spPr>
        <p:txBody>
          <a:bodyPr/>
          <a:lstStyle/>
          <a:p>
            <a:pPr algn="l" eaLnBrk="1" hangingPunct="1"/>
            <a:r>
              <a:rPr lang="pt-BR" sz="5400" b="1" dirty="0" smtClean="0">
                <a:solidFill>
                  <a:srgbClr val="9900CC"/>
                </a:solidFill>
              </a:rPr>
              <a:t>CURRÍCULO</a:t>
            </a:r>
          </a:p>
        </p:txBody>
      </p:sp>
      <p:sp>
        <p:nvSpPr>
          <p:cNvPr id="6147" name="Rectangle 3"/>
          <p:cNvSpPr>
            <a:spLocks noGrp="1" noChangeArrowheads="1"/>
          </p:cNvSpPr>
          <p:nvPr>
            <p:ph idx="1"/>
          </p:nvPr>
        </p:nvSpPr>
        <p:spPr>
          <a:xfrm>
            <a:off x="214282" y="1071546"/>
            <a:ext cx="8167718" cy="5786455"/>
          </a:xfrm>
        </p:spPr>
        <p:txBody>
          <a:bodyPr/>
          <a:lstStyle/>
          <a:p>
            <a:pPr>
              <a:lnSpc>
                <a:spcPct val="150000"/>
              </a:lnSpc>
              <a:buNone/>
            </a:pPr>
            <a:r>
              <a:rPr lang="pt-BR" sz="3600" dirty="0" smtClean="0">
                <a:solidFill>
                  <a:srgbClr val="008000"/>
                </a:solidFill>
              </a:rPr>
              <a:t>  palavra originada do verbo em latim </a:t>
            </a:r>
            <a:r>
              <a:rPr lang="pt-BR" sz="3600" i="1" dirty="0" err="1" smtClean="0">
                <a:solidFill>
                  <a:srgbClr val="008000"/>
                </a:solidFill>
              </a:rPr>
              <a:t>currere</a:t>
            </a:r>
            <a:r>
              <a:rPr lang="pt-BR" sz="3600" i="1" dirty="0" smtClean="0">
                <a:solidFill>
                  <a:srgbClr val="008000"/>
                </a:solidFill>
              </a:rPr>
              <a:t>,</a:t>
            </a:r>
            <a:r>
              <a:rPr lang="pt-BR" sz="3600" dirty="0" smtClean="0">
                <a:solidFill>
                  <a:srgbClr val="008000"/>
                </a:solidFill>
              </a:rPr>
              <a:t> que significa caminho ou percurso.</a:t>
            </a:r>
          </a:p>
          <a:p>
            <a:pPr>
              <a:lnSpc>
                <a:spcPct val="150000"/>
              </a:lnSpc>
              <a:buNone/>
            </a:pPr>
            <a:endParaRPr lang="pt-BR" sz="3600" dirty="0" smtClean="0">
              <a:solidFill>
                <a:srgbClr val="008000"/>
              </a:solidFill>
            </a:endParaRPr>
          </a:p>
          <a:p>
            <a:pPr>
              <a:lnSpc>
                <a:spcPct val="150000"/>
              </a:lnSpc>
              <a:buNone/>
            </a:pPr>
            <a:r>
              <a:rPr lang="pt-BR" sz="3600" dirty="0" smtClean="0">
                <a:solidFill>
                  <a:srgbClr val="008000"/>
                </a:solidFill>
              </a:rPr>
              <a:t>						</a:t>
            </a:r>
            <a:r>
              <a:rPr lang="pt-BR" sz="4400" b="1" dirty="0" smtClean="0">
                <a:solidFill>
                  <a:srgbClr val="008000"/>
                </a:solidFill>
              </a:rPr>
              <a:t>E???</a:t>
            </a:r>
            <a:endParaRPr lang="pt-BR" sz="4400" b="1" dirty="0">
              <a:solidFill>
                <a:srgbClr val="008000"/>
              </a:solidFill>
            </a:endParaRPr>
          </a:p>
        </p:txBody>
      </p:sp>
    </p:spTree>
    <p:extLst>
      <p:ext uri="{BB962C8B-B14F-4D97-AF65-F5344CB8AC3E}">
        <p14:creationId xmlns="" xmlns:p14="http://schemas.microsoft.com/office/powerpoint/2010/main" val="3366994680"/>
      </p:ext>
    </p:extLst>
  </p:cSld>
  <p:clrMapOvr>
    <a:masterClrMapping/>
  </p:clrMapOvr>
  <p:transition>
    <p:wipe dir="d"/>
    <p:sndAc>
      <p:stSnd>
        <p:snd r:embed="rId2" name="type.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6870700" cy="847708"/>
          </a:xfrm>
        </p:spPr>
        <p:txBody>
          <a:bodyPr/>
          <a:lstStyle/>
          <a:p>
            <a:pPr algn="l"/>
            <a:r>
              <a:rPr lang="pt-BR" dirty="0" smtClean="0">
                <a:solidFill>
                  <a:schemeClr val="tx2">
                    <a:lumMod val="75000"/>
                  </a:schemeClr>
                </a:solidFill>
              </a:rPr>
              <a:t>Conceito</a:t>
            </a:r>
            <a:endParaRPr lang="pt-BR" dirty="0">
              <a:solidFill>
                <a:schemeClr val="tx2">
                  <a:lumMod val="75000"/>
                </a:schemeClr>
              </a:solidFill>
            </a:endParaRPr>
          </a:p>
        </p:txBody>
      </p:sp>
      <p:sp>
        <p:nvSpPr>
          <p:cNvPr id="3" name="Espaço Reservado para Conteúdo 2"/>
          <p:cNvSpPr>
            <a:spLocks noGrp="1"/>
          </p:cNvSpPr>
          <p:nvPr>
            <p:ph idx="1"/>
          </p:nvPr>
        </p:nvSpPr>
        <p:spPr>
          <a:xfrm>
            <a:off x="685800" y="857232"/>
            <a:ext cx="8029604" cy="4629168"/>
          </a:xfrm>
        </p:spPr>
        <p:txBody>
          <a:bodyPr/>
          <a:lstStyle/>
          <a:p>
            <a:pPr>
              <a:lnSpc>
                <a:spcPct val="150000"/>
              </a:lnSpc>
            </a:pPr>
            <a:r>
              <a:rPr lang="pt-BR" dirty="0" smtClean="0">
                <a:solidFill>
                  <a:srgbClr val="008000"/>
                </a:solidFill>
              </a:rPr>
              <a:t>É um documento que reúne uma série de informações que compreendem o conjunto de saberes a serem estudados, os procedimentos metodológicos, os instrumentos de avaliações, os objetivos, a organização 	   temporal. </a:t>
            </a:r>
            <a:endParaRPr lang="pt-BR" dirty="0">
              <a:solidFill>
                <a:srgbClr val="008000"/>
              </a:solidFill>
            </a:endParaRPr>
          </a:p>
        </p:txBody>
      </p:sp>
    </p:spTree>
    <p:extLst>
      <p:ext uri="{BB962C8B-B14F-4D97-AF65-F5344CB8AC3E}">
        <p14:creationId xmlns="" xmlns:p14="http://schemas.microsoft.com/office/powerpoint/2010/main" val="1566864317"/>
      </p:ext>
    </p:extLst>
  </p:cSld>
  <p:clrMapOvr>
    <a:masterClrMapping/>
  </p:clrMapOvr>
  <p:transition>
    <p:wipe dir="d"/>
    <p:sndAc>
      <p:stSnd>
        <p:snd r:embed="rId2" name="type.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6870700" cy="847708"/>
          </a:xfrm>
        </p:spPr>
        <p:txBody>
          <a:bodyPr/>
          <a:lstStyle/>
          <a:p>
            <a:pPr algn="l"/>
            <a:r>
              <a:rPr lang="pt-BR" dirty="0" smtClean="0">
                <a:solidFill>
                  <a:schemeClr val="tx2">
                    <a:lumMod val="75000"/>
                  </a:schemeClr>
                </a:solidFill>
              </a:rPr>
              <a:t>Conceito</a:t>
            </a:r>
            <a:endParaRPr lang="pt-BR" dirty="0">
              <a:solidFill>
                <a:schemeClr val="tx2">
                  <a:lumMod val="75000"/>
                </a:schemeClr>
              </a:solidFill>
            </a:endParaRPr>
          </a:p>
        </p:txBody>
      </p:sp>
      <p:sp>
        <p:nvSpPr>
          <p:cNvPr id="3" name="Espaço Reservado para Conteúdo 2"/>
          <p:cNvSpPr>
            <a:spLocks noGrp="1"/>
          </p:cNvSpPr>
          <p:nvPr>
            <p:ph idx="1"/>
          </p:nvPr>
        </p:nvSpPr>
        <p:spPr>
          <a:xfrm>
            <a:off x="685800" y="857232"/>
            <a:ext cx="8029604" cy="4629168"/>
          </a:xfrm>
        </p:spPr>
        <p:txBody>
          <a:bodyPr/>
          <a:lstStyle/>
          <a:p>
            <a:pPr>
              <a:lnSpc>
                <a:spcPct val="150000"/>
              </a:lnSpc>
            </a:pPr>
            <a:r>
              <a:rPr lang="pt-BR" dirty="0" smtClean="0">
                <a:solidFill>
                  <a:srgbClr val="008000"/>
                </a:solidFill>
              </a:rPr>
              <a:t>Numa perspectiva pós-crítica, o currículo é compreendido como um artefato cultural, social e histórico. [...] uma rede de significados, significantes, sons, imagens [...] Isso implica dizer que o currículo é carregado de  		   		intencionalidades, de escolhas. </a:t>
            </a:r>
            <a:endParaRPr lang="pt-BR" dirty="0">
              <a:solidFill>
                <a:srgbClr val="008000"/>
              </a:solidFill>
            </a:endParaRPr>
          </a:p>
        </p:txBody>
      </p:sp>
    </p:spTree>
    <p:extLst>
      <p:ext uri="{BB962C8B-B14F-4D97-AF65-F5344CB8AC3E}">
        <p14:creationId xmlns="" xmlns:p14="http://schemas.microsoft.com/office/powerpoint/2010/main" val="1259017029"/>
      </p:ext>
    </p:extLst>
  </p:cSld>
  <p:clrMapOvr>
    <a:masterClrMapping/>
  </p:clrMapOvr>
  <p:transition>
    <p:wipe dir="d"/>
    <p:sndAc>
      <p:stSnd>
        <p:snd r:embed="rId2" name="type.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6870700" cy="45719"/>
          </a:xfrm>
        </p:spPr>
        <p:txBody>
          <a:bodyPr/>
          <a:lstStyle/>
          <a:p>
            <a:endParaRPr lang="pt-BR" dirty="0"/>
          </a:p>
        </p:txBody>
      </p:sp>
      <p:sp>
        <p:nvSpPr>
          <p:cNvPr id="3" name="Espaço Reservado para Conteúdo 2"/>
          <p:cNvSpPr>
            <a:spLocks noGrp="1"/>
          </p:cNvSpPr>
          <p:nvPr>
            <p:ph idx="1"/>
          </p:nvPr>
        </p:nvSpPr>
        <p:spPr>
          <a:xfrm>
            <a:off x="323528" y="548680"/>
            <a:ext cx="8058472" cy="4937720"/>
          </a:xfrm>
        </p:spPr>
        <p:txBody>
          <a:bodyPr/>
          <a:lstStyle/>
          <a:p>
            <a:pPr algn="ctr">
              <a:buNone/>
            </a:pPr>
            <a:r>
              <a:rPr lang="pt-BR" sz="4000" b="1" dirty="0" smtClean="0">
                <a:solidFill>
                  <a:srgbClr val="FF0000"/>
                </a:solidFill>
              </a:rPr>
              <a:t>O currículo </a:t>
            </a:r>
          </a:p>
          <a:p>
            <a:pPr algn="ctr">
              <a:buNone/>
            </a:pPr>
            <a:r>
              <a:rPr lang="pt-BR" sz="4000" b="1" dirty="0" smtClean="0">
                <a:solidFill>
                  <a:srgbClr val="FF0000"/>
                </a:solidFill>
              </a:rPr>
              <a:t>é Neutro???</a:t>
            </a:r>
          </a:p>
          <a:p>
            <a:pPr algn="ctr">
              <a:buNone/>
            </a:pPr>
            <a:endParaRPr lang="pt-BR" sz="4000" b="1" dirty="0" smtClean="0">
              <a:solidFill>
                <a:srgbClr val="FF0000"/>
              </a:solidFill>
            </a:endParaRPr>
          </a:p>
          <a:p>
            <a:pPr algn="ctr">
              <a:buNone/>
            </a:pPr>
            <a:r>
              <a:rPr lang="pt-BR" sz="4000" b="1" dirty="0">
                <a:solidFill>
                  <a:srgbClr val="008000"/>
                </a:solidFill>
              </a:rPr>
              <a:t>Currículo </a:t>
            </a:r>
            <a:r>
              <a:rPr lang="pt-BR" sz="4000" b="1" dirty="0" smtClean="0">
                <a:solidFill>
                  <a:srgbClr val="008000"/>
                </a:solidFill>
              </a:rPr>
              <a:t>Oficial</a:t>
            </a:r>
          </a:p>
          <a:p>
            <a:pPr algn="ctr">
              <a:buNone/>
            </a:pPr>
            <a:r>
              <a:rPr lang="pt-BR" sz="4000" b="1" dirty="0">
                <a:solidFill>
                  <a:srgbClr val="008000"/>
                </a:solidFill>
              </a:rPr>
              <a:t>Currículo </a:t>
            </a:r>
            <a:r>
              <a:rPr lang="pt-BR" sz="4000" b="1" dirty="0" smtClean="0">
                <a:solidFill>
                  <a:srgbClr val="008000"/>
                </a:solidFill>
              </a:rPr>
              <a:t>Formal</a:t>
            </a:r>
          </a:p>
          <a:p>
            <a:pPr algn="ctr">
              <a:buNone/>
            </a:pPr>
            <a:r>
              <a:rPr lang="pt-BR" sz="4000" b="1" dirty="0">
                <a:solidFill>
                  <a:srgbClr val="008000"/>
                </a:solidFill>
              </a:rPr>
              <a:t>Currículo Real (ou em ação</a:t>
            </a:r>
            <a:r>
              <a:rPr lang="pt-BR" sz="4000" b="1" dirty="0" smtClean="0">
                <a:solidFill>
                  <a:srgbClr val="008000"/>
                </a:solidFill>
              </a:rPr>
              <a:t>)</a:t>
            </a:r>
          </a:p>
          <a:p>
            <a:pPr algn="ctr">
              <a:buNone/>
            </a:pPr>
            <a:endParaRPr lang="pt-BR" sz="4000" b="1" dirty="0">
              <a:solidFill>
                <a:srgbClr val="FF0000"/>
              </a:solidFill>
            </a:endParaRPr>
          </a:p>
        </p:txBody>
      </p:sp>
    </p:spTree>
    <p:extLst>
      <p:ext uri="{BB962C8B-B14F-4D97-AF65-F5344CB8AC3E}">
        <p14:creationId xmlns="" xmlns:p14="http://schemas.microsoft.com/office/powerpoint/2010/main" val="3390134733"/>
      </p:ext>
    </p:extLst>
  </p:cSld>
  <p:clrMapOvr>
    <a:masterClrMapping/>
  </p:clrMapOvr>
  <p:transition>
    <p:wipe dir="d"/>
    <p:sndAc>
      <p:stSnd>
        <p:snd r:embed="rId2" name="type.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0"/>
            <a:ext cx="6870700" cy="764704"/>
          </a:xfrm>
        </p:spPr>
        <p:txBody>
          <a:bodyPr/>
          <a:lstStyle/>
          <a:p>
            <a:r>
              <a:rPr lang="pt-BR" dirty="0" smtClean="0">
                <a:solidFill>
                  <a:srgbClr val="FF0000"/>
                </a:solidFill>
              </a:rPr>
              <a:t>Dimensões do Currículo</a:t>
            </a:r>
            <a:endParaRPr lang="pt-BR" dirty="0">
              <a:solidFill>
                <a:srgbClr val="FF0000"/>
              </a:solidFill>
            </a:endParaRPr>
          </a:p>
        </p:txBody>
      </p:sp>
      <p:sp>
        <p:nvSpPr>
          <p:cNvPr id="3" name="Espaço Reservado para Conteúdo 2"/>
          <p:cNvSpPr>
            <a:spLocks noGrp="1"/>
          </p:cNvSpPr>
          <p:nvPr>
            <p:ph idx="1"/>
          </p:nvPr>
        </p:nvSpPr>
        <p:spPr>
          <a:xfrm>
            <a:off x="107504" y="1052736"/>
            <a:ext cx="8712968" cy="5805264"/>
          </a:xfrm>
        </p:spPr>
        <p:txBody>
          <a:bodyPr/>
          <a:lstStyle/>
          <a:p>
            <a:r>
              <a:rPr lang="pt-BR" b="1" dirty="0" smtClean="0">
                <a:solidFill>
                  <a:srgbClr val="008000"/>
                </a:solidFill>
              </a:rPr>
              <a:t>Currículo Oficial</a:t>
            </a:r>
            <a:r>
              <a:rPr lang="pt-BR" dirty="0" smtClean="0">
                <a:solidFill>
                  <a:srgbClr val="008000"/>
                </a:solidFill>
              </a:rPr>
              <a:t>:</a:t>
            </a:r>
            <a:r>
              <a:rPr lang="pt-BR" dirty="0" smtClean="0"/>
              <a:t> </a:t>
            </a:r>
            <a:r>
              <a:rPr lang="pt-BR" dirty="0" smtClean="0">
                <a:solidFill>
                  <a:srgbClr val="0070C0"/>
                </a:solidFill>
              </a:rPr>
              <a:t>foi planejado; consta nas proposta curricular do estado, PCNS, organizados em livros didáticos</a:t>
            </a:r>
          </a:p>
          <a:p>
            <a:r>
              <a:rPr lang="pt-BR" b="1" dirty="0" smtClean="0">
                <a:solidFill>
                  <a:srgbClr val="008000"/>
                </a:solidFill>
              </a:rPr>
              <a:t>Currículo Formal: </a:t>
            </a:r>
            <a:r>
              <a:rPr lang="pt-BR" dirty="0" smtClean="0">
                <a:solidFill>
                  <a:srgbClr val="0070C0"/>
                </a:solidFill>
              </a:rPr>
              <a:t>abrange todo o currículo </a:t>
            </a:r>
          </a:p>
          <a:p>
            <a:r>
              <a:rPr lang="pt-BR" b="1" dirty="0">
                <a:solidFill>
                  <a:srgbClr val="008000"/>
                </a:solidFill>
              </a:rPr>
              <a:t>Currículo Real (ou em ação): </a:t>
            </a:r>
            <a:r>
              <a:rPr lang="pt-BR" dirty="0">
                <a:solidFill>
                  <a:srgbClr val="9900CC"/>
                </a:solidFill>
              </a:rPr>
              <a:t>os conhecimentos que </a:t>
            </a:r>
            <a:r>
              <a:rPr lang="pt-BR" b="1" dirty="0">
                <a:solidFill>
                  <a:srgbClr val="9900CC"/>
                </a:solidFill>
              </a:rPr>
              <a:t>efetivamente</a:t>
            </a:r>
            <a:r>
              <a:rPr lang="pt-BR" dirty="0">
                <a:solidFill>
                  <a:srgbClr val="9900CC"/>
                </a:solidFill>
              </a:rPr>
              <a:t> são trabalhados a partir do currículo </a:t>
            </a:r>
            <a:r>
              <a:rPr lang="pt-BR" dirty="0" smtClean="0">
                <a:solidFill>
                  <a:srgbClr val="9900CC"/>
                </a:solidFill>
              </a:rPr>
              <a:t>oficial/ formal</a:t>
            </a:r>
            <a:r>
              <a:rPr lang="pt-BR" dirty="0">
                <a:solidFill>
                  <a:srgbClr val="9900CC"/>
                </a:solidFill>
              </a:rPr>
              <a:t>. São os saberes que os alunos aprendem /adquirem ao longo do fazer </a:t>
            </a:r>
            <a:r>
              <a:rPr lang="pt-BR" dirty="0" smtClean="0">
                <a:solidFill>
                  <a:srgbClr val="9900CC"/>
                </a:solidFill>
              </a:rPr>
              <a:t>			pedagógico</a:t>
            </a:r>
            <a:r>
              <a:rPr lang="pt-BR" dirty="0">
                <a:solidFill>
                  <a:srgbClr val="9900CC"/>
                </a:solidFill>
              </a:rPr>
              <a:t>.</a:t>
            </a:r>
          </a:p>
          <a:p>
            <a:endParaRPr lang="pt-BR" dirty="0"/>
          </a:p>
          <a:p>
            <a:endParaRPr lang="pt-BR" b="1" dirty="0" smtClean="0">
              <a:solidFill>
                <a:srgbClr val="0070C0"/>
              </a:solidFill>
            </a:endParaRPr>
          </a:p>
        </p:txBody>
      </p:sp>
    </p:spTree>
    <p:extLst>
      <p:ext uri="{BB962C8B-B14F-4D97-AF65-F5344CB8AC3E}">
        <p14:creationId xmlns="" xmlns:p14="http://schemas.microsoft.com/office/powerpoint/2010/main" val="4252370609"/>
      </p:ext>
    </p:extLst>
  </p:cSld>
  <p:clrMapOvr>
    <a:masterClrMapping/>
  </p:clrMapOvr>
  <p:transition>
    <p:wipe dir="d"/>
    <p:sndAc>
      <p:stSnd>
        <p:snd r:embed="rId2" name="type.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6870700" cy="633394"/>
          </a:xfrm>
        </p:spPr>
        <p:txBody>
          <a:bodyPr/>
          <a:lstStyle/>
          <a:p>
            <a:r>
              <a:rPr lang="pt-BR" dirty="0" smtClean="0">
                <a:solidFill>
                  <a:srgbClr val="FF0000"/>
                </a:solidFill>
              </a:rPr>
              <a:t>Dimensões do Currículo</a:t>
            </a:r>
            <a:endParaRPr lang="pt-BR" dirty="0"/>
          </a:p>
        </p:txBody>
      </p:sp>
      <p:sp>
        <p:nvSpPr>
          <p:cNvPr id="3" name="Espaço Reservado para Conteúdo 2"/>
          <p:cNvSpPr>
            <a:spLocks noGrp="1"/>
          </p:cNvSpPr>
          <p:nvPr>
            <p:ph idx="1"/>
          </p:nvPr>
        </p:nvSpPr>
        <p:spPr>
          <a:xfrm>
            <a:off x="685800" y="1142984"/>
            <a:ext cx="8029604" cy="5000660"/>
          </a:xfrm>
        </p:spPr>
        <p:txBody>
          <a:bodyPr/>
          <a:lstStyle/>
          <a:p>
            <a:r>
              <a:rPr lang="pt-BR" b="1" dirty="0" smtClean="0">
                <a:solidFill>
                  <a:srgbClr val="008000"/>
                </a:solidFill>
              </a:rPr>
              <a:t>Currículo explícito</a:t>
            </a:r>
            <a:r>
              <a:rPr lang="pt-BR" dirty="0" smtClean="0">
                <a:solidFill>
                  <a:srgbClr val="9900CC"/>
                </a:solidFill>
              </a:rPr>
              <a:t>:  </a:t>
            </a:r>
            <a:r>
              <a:rPr lang="pt-BR" dirty="0" smtClean="0">
                <a:solidFill>
                  <a:srgbClr val="0070C0"/>
                </a:solidFill>
              </a:rPr>
              <a:t>representa a dimensão visível do currículo &gt; é o currículo formal</a:t>
            </a:r>
          </a:p>
          <a:p>
            <a:endParaRPr lang="pt-BR" dirty="0" smtClean="0">
              <a:solidFill>
                <a:srgbClr val="9900CC"/>
              </a:solidFill>
            </a:endParaRPr>
          </a:p>
          <a:p>
            <a:r>
              <a:rPr lang="pt-BR" b="1" dirty="0" smtClean="0">
                <a:solidFill>
                  <a:srgbClr val="008000"/>
                </a:solidFill>
              </a:rPr>
              <a:t>Currículo Vazio ou Nulo (Currículo Oculto): </a:t>
            </a:r>
            <a:r>
              <a:rPr lang="pt-BR" dirty="0" smtClean="0">
                <a:solidFill>
                  <a:srgbClr val="9900CC"/>
                </a:solidFill>
              </a:rPr>
              <a:t>representa conhecimentos significativos, porém, ausentes no currículo formal, e que são explorados pelo professor </a:t>
            </a:r>
          </a:p>
        </p:txBody>
      </p:sp>
    </p:spTree>
    <p:extLst>
      <p:ext uri="{BB962C8B-B14F-4D97-AF65-F5344CB8AC3E}">
        <p14:creationId xmlns="" xmlns:p14="http://schemas.microsoft.com/office/powerpoint/2010/main" val="522284447"/>
      </p:ext>
    </p:extLst>
  </p:cSld>
  <p:clrMapOvr>
    <a:masterClrMapping/>
  </p:clrMapOvr>
  <p:transition>
    <p:wipe dir="d"/>
    <p:sndAc>
      <p:stSnd>
        <p:snd r:embed="rId2" name="type.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0" y="785794"/>
          <a:ext cx="9144000" cy="6072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ixaDeTexto 3"/>
          <p:cNvSpPr txBox="1"/>
          <p:nvPr/>
        </p:nvSpPr>
        <p:spPr>
          <a:xfrm>
            <a:off x="827584" y="188640"/>
            <a:ext cx="7776864"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3200" b="0" i="0" u="none" strike="noStrike" kern="1200" cap="none" spc="0" normalizeH="0" baseline="0" noProof="0" dirty="0" smtClean="0">
                <a:ln>
                  <a:noFill/>
                </a:ln>
                <a:solidFill>
                  <a:srgbClr val="000000"/>
                </a:solidFill>
                <a:effectLst/>
                <a:uLnTx/>
                <a:uFillTx/>
                <a:latin typeface="Tahoma" pitchFamily="34" charset="0"/>
                <a:ea typeface="+mn-ea"/>
                <a:cs typeface="+mn-cs"/>
              </a:rPr>
              <a:t>TEORIAS E TENDÊNCIAS CURRICULARES</a:t>
            </a:r>
            <a:endParaRPr kumimoji="0" lang="pt-BR"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 xmlns:p14="http://schemas.microsoft.com/office/powerpoint/2010/main" val="1900317261"/>
      </p:ext>
    </p:extLst>
  </p:cSld>
  <p:clrMapOvr>
    <a:masterClrMapping/>
  </p:clrMapOvr>
  <p:transition>
    <p:wipe dir="d"/>
    <p:sndAc>
      <p:stSnd>
        <p:snd r:embed="rId2" name="type.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6870700" cy="633394"/>
          </a:xfrm>
        </p:spPr>
        <p:txBody>
          <a:bodyPr/>
          <a:lstStyle/>
          <a:p>
            <a:r>
              <a:rPr lang="pt-BR" dirty="0" smtClean="0">
                <a:solidFill>
                  <a:srgbClr val="FF0000"/>
                </a:solidFill>
              </a:rPr>
              <a:t>Teorias de Currículo</a:t>
            </a:r>
            <a:endParaRPr lang="pt-BR" dirty="0"/>
          </a:p>
        </p:txBody>
      </p:sp>
      <p:graphicFrame>
        <p:nvGraphicFramePr>
          <p:cNvPr id="4" name="Espaço Reservado para Conteúdo 3"/>
          <p:cNvGraphicFramePr>
            <a:graphicFrameLocks noGrp="1"/>
          </p:cNvGraphicFramePr>
          <p:nvPr>
            <p:ph idx="1"/>
          </p:nvPr>
        </p:nvGraphicFramePr>
        <p:xfrm>
          <a:off x="285720" y="928670"/>
          <a:ext cx="8429655" cy="5214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138690358"/>
      </p:ext>
    </p:extLst>
  </p:cSld>
  <p:clrMapOvr>
    <a:masterClrMapping/>
  </p:clrMapOvr>
  <p:transition>
    <p:wipe dir="d"/>
    <p:sndAc>
      <p:stSnd>
        <p:snd r:embed="rId2" name="typ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8892480" cy="5786454"/>
          </a:xfrm>
        </p:spPr>
        <p:txBody>
          <a:bodyPr>
            <a:normAutofit fontScale="90000"/>
          </a:bodyPr>
          <a:lstStyle/>
          <a:p>
            <a:pPr algn="ctr"/>
            <a:r>
              <a:rPr lang="pt-BR" dirty="0" smtClean="0"/>
              <a:t>Ou seja, Para que o processo de desenvolvimento promova humanização, o aspecto biológico da pessoa deve ser considerado de maneira integrada aos aspectos relacional, contextual e cultural.</a:t>
            </a:r>
            <a:endParaRPr lang="pt-BR" dirty="0"/>
          </a:p>
        </p:txBody>
      </p:sp>
      <p:sp>
        <p:nvSpPr>
          <p:cNvPr id="3" name="Subtítulo 2"/>
          <p:cNvSpPr>
            <a:spLocks noGrp="1"/>
          </p:cNvSpPr>
          <p:nvPr>
            <p:ph type="subTitle" idx="1"/>
          </p:nvPr>
        </p:nvSpPr>
        <p:spPr>
          <a:xfrm>
            <a:off x="685800" y="4653135"/>
            <a:ext cx="7702624" cy="158175"/>
          </a:xfrm>
        </p:spPr>
        <p:txBody>
          <a:bodyPr>
            <a:normAutofit fontScale="25000" lnSpcReduction="20000"/>
          </a:bodyPr>
          <a:lstStyle/>
          <a:p>
            <a:endParaRPr lang="pt-BR"/>
          </a:p>
        </p:txBody>
      </p:sp>
    </p:spTree>
    <p:extLst>
      <p:ext uri="{BB962C8B-B14F-4D97-AF65-F5344CB8AC3E}">
        <p14:creationId xmlns="" xmlns:p14="http://schemas.microsoft.com/office/powerpoint/2010/main" val="32946030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52400"/>
            <a:ext cx="8715436" cy="1133460"/>
          </a:xfrm>
        </p:spPr>
        <p:txBody>
          <a:bodyPr/>
          <a:lstStyle/>
          <a:p>
            <a:r>
              <a:rPr lang="pt-BR" dirty="0" smtClean="0">
                <a:solidFill>
                  <a:schemeClr val="tx2">
                    <a:lumMod val="75000"/>
                  </a:schemeClr>
                </a:solidFill>
              </a:rPr>
              <a:t>As teorias críticas e pós-críticas</a:t>
            </a:r>
            <a:endParaRPr lang="pt-BR" dirty="0">
              <a:solidFill>
                <a:schemeClr val="tx2">
                  <a:lumMod val="75000"/>
                </a:schemeClr>
              </a:solidFill>
            </a:endParaRPr>
          </a:p>
        </p:txBody>
      </p:sp>
      <p:sp>
        <p:nvSpPr>
          <p:cNvPr id="3" name="Espaço Reservado para Conteúdo 2"/>
          <p:cNvSpPr>
            <a:spLocks noGrp="1"/>
          </p:cNvSpPr>
          <p:nvPr>
            <p:ph idx="1"/>
          </p:nvPr>
        </p:nvSpPr>
        <p:spPr>
          <a:xfrm>
            <a:off x="214282" y="1071546"/>
            <a:ext cx="8501122" cy="4414854"/>
          </a:xfrm>
        </p:spPr>
        <p:txBody>
          <a:bodyPr/>
          <a:lstStyle/>
          <a:p>
            <a:pPr>
              <a:lnSpc>
                <a:spcPct val="150000"/>
              </a:lnSpc>
              <a:buNone/>
            </a:pPr>
            <a:r>
              <a:rPr lang="pt-BR" dirty="0" smtClean="0">
                <a:solidFill>
                  <a:srgbClr val="008000"/>
                </a:solidFill>
              </a:rPr>
              <a:t>São teorias curriculares que concebem o real , a partir das análises que ultrapassam a dimensão pedagógica de ensino e aprendizagem, preocupando-se com as conexões entre saber, poder e identidade, via análise e reflexão das 		    dimensões ideológicas e de discurso.</a:t>
            </a:r>
            <a:endParaRPr lang="pt-BR" dirty="0">
              <a:solidFill>
                <a:srgbClr val="008000"/>
              </a:solidFill>
            </a:endParaRPr>
          </a:p>
        </p:txBody>
      </p:sp>
    </p:spTree>
    <p:extLst>
      <p:ext uri="{BB962C8B-B14F-4D97-AF65-F5344CB8AC3E}">
        <p14:creationId xmlns="" xmlns:p14="http://schemas.microsoft.com/office/powerpoint/2010/main" val="3565188762"/>
      </p:ext>
    </p:extLst>
  </p:cSld>
  <p:clrMapOvr>
    <a:masterClrMapping/>
  </p:clrMapOvr>
  <p:transition>
    <p:wipe dir="d"/>
    <p:sndAc>
      <p:stSnd>
        <p:snd r:embed="rId2" name="type.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Influências históricas no Brasil</a:t>
            </a:r>
            <a:endParaRPr lang="pt-BR" dirty="0"/>
          </a:p>
        </p:txBody>
      </p:sp>
      <p:sp>
        <p:nvSpPr>
          <p:cNvPr id="3" name="Espaço Reservado para Conteúdo 2"/>
          <p:cNvSpPr>
            <a:spLocks noGrp="1"/>
          </p:cNvSpPr>
          <p:nvPr>
            <p:ph idx="1"/>
          </p:nvPr>
        </p:nvSpPr>
        <p:spPr/>
        <p:txBody>
          <a:bodyPr/>
          <a:lstStyle/>
          <a:p>
            <a:r>
              <a:rPr lang="pt-BR" b="1" dirty="0" smtClean="0">
                <a:solidFill>
                  <a:srgbClr val="0070C0"/>
                </a:solidFill>
              </a:rPr>
              <a:t>John Dewey </a:t>
            </a:r>
          </a:p>
          <a:p>
            <a:pPr>
              <a:buNone/>
            </a:pPr>
            <a:r>
              <a:rPr lang="pt-BR" b="1" dirty="0" smtClean="0">
                <a:solidFill>
                  <a:srgbClr val="0070C0"/>
                </a:solidFill>
              </a:rPr>
              <a:t>			e</a:t>
            </a:r>
          </a:p>
          <a:p>
            <a:pPr>
              <a:buNone/>
            </a:pPr>
            <a:endParaRPr lang="pt-BR" b="1" dirty="0">
              <a:solidFill>
                <a:srgbClr val="0070C0"/>
              </a:solidFill>
            </a:endParaRPr>
          </a:p>
        </p:txBody>
      </p:sp>
      <p:pic>
        <p:nvPicPr>
          <p:cNvPr id="11266" name="Picture 2" descr="http://1.bp.blogspot.com/-QfGVp20a4CI/VcGtf8LrhMI/AAAAAAAACLk/kY3tGRU4QEQ/w1200-h630-p-nu/paulo%2Bfreire%2B-%2Bnao%2Bha%2Bsaber%2Bmais.jpg"/>
          <p:cNvPicPr>
            <a:picLocks noChangeAspect="1" noChangeArrowheads="1"/>
          </p:cNvPicPr>
          <p:nvPr/>
        </p:nvPicPr>
        <p:blipFill>
          <a:blip r:embed="rId3"/>
          <a:srcRect/>
          <a:stretch>
            <a:fillRect/>
          </a:stretch>
        </p:blipFill>
        <p:spPr bwMode="auto">
          <a:xfrm>
            <a:off x="8469" y="2967721"/>
            <a:ext cx="7563927" cy="3890279"/>
          </a:xfrm>
          <a:prstGeom prst="rect">
            <a:avLst/>
          </a:prstGeom>
          <a:noFill/>
        </p:spPr>
      </p:pic>
    </p:spTree>
    <p:extLst>
      <p:ext uri="{BB962C8B-B14F-4D97-AF65-F5344CB8AC3E}">
        <p14:creationId xmlns="" xmlns:p14="http://schemas.microsoft.com/office/powerpoint/2010/main" val="3881679868"/>
      </p:ext>
    </p:extLst>
  </p:cSld>
  <p:clrMapOvr>
    <a:masterClrMapping/>
  </p:clrMapOvr>
  <p:transition>
    <p:wipe dir="d"/>
    <p:sndAc>
      <p:stSnd>
        <p:snd r:embed="rId2" name="type.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620688"/>
            <a:ext cx="7992888" cy="249299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2800" b="0" i="0" u="none" strike="noStrike" kern="1200" cap="none" spc="0" normalizeH="0" baseline="0" noProof="0" dirty="0" smtClean="0">
                <a:ln>
                  <a:noFill/>
                </a:ln>
                <a:solidFill>
                  <a:srgbClr val="FF0000"/>
                </a:solidFill>
                <a:effectLst/>
                <a:uLnTx/>
                <a:uFillTx/>
                <a:latin typeface="Tahoma" pitchFamily="34" charset="0"/>
                <a:ea typeface="+mn-ea"/>
                <a:cs typeface="+mn-cs"/>
              </a:rPr>
              <a:t>CONCEITO DE POLÍTICAS PÚBLICAS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200" b="0" i="0" u="none" strike="noStrike" kern="1200" cap="none" spc="0" normalizeH="0" baseline="0" noProof="0" dirty="0" smtClean="0">
                <a:ln>
                  <a:noFill/>
                </a:ln>
                <a:solidFill>
                  <a:srgbClr val="000000"/>
                </a:solidFill>
                <a:effectLst/>
                <a:uLnTx/>
                <a:uFillTx/>
                <a:latin typeface="Tahoma" pitchFamily="34" charset="0"/>
                <a:ea typeface="+mn-ea"/>
                <a:cs typeface="+mn-cs"/>
              </a:rPr>
              <a:t>As políticas públicas devem ser vistas, segundo </a:t>
            </a:r>
            <a:r>
              <a:rPr kumimoji="0" lang="pt-BR" sz="2200" b="0" i="0" u="none" strike="noStrike" kern="1200" cap="none" spc="0" normalizeH="0" baseline="0" noProof="0" dirty="0" err="1" smtClean="0">
                <a:ln>
                  <a:noFill/>
                </a:ln>
                <a:solidFill>
                  <a:srgbClr val="000000"/>
                </a:solidFill>
                <a:effectLst/>
                <a:uLnTx/>
                <a:uFillTx/>
                <a:latin typeface="Tahoma" pitchFamily="34" charset="0"/>
                <a:ea typeface="+mn-ea"/>
                <a:cs typeface="+mn-cs"/>
              </a:rPr>
              <a:t>Hofling</a:t>
            </a:r>
            <a:r>
              <a:rPr kumimoji="0" lang="pt-BR" sz="2200" b="0" i="0" u="none" strike="noStrike" kern="1200" cap="none" spc="0" normalizeH="0" baseline="0" noProof="0" dirty="0" smtClean="0">
                <a:ln>
                  <a:noFill/>
                </a:ln>
                <a:solidFill>
                  <a:srgbClr val="000000"/>
                </a:solidFill>
                <a:effectLst/>
                <a:uLnTx/>
                <a:uFillTx/>
                <a:latin typeface="Tahoma" pitchFamily="34" charset="0"/>
                <a:ea typeface="+mn-ea"/>
                <a:cs typeface="+mn-cs"/>
              </a:rPr>
              <a:t> (2001), como resultados de debates entre diferentes pessoas, e, para que todos os direitos sejam garantidos, devem ser acompanhadas pela comunidade e pelo poder público.</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200" b="0" i="0" u="none" strike="noStrike" kern="1200" cap="none" spc="0" normalizeH="0" baseline="0" noProof="0" dirty="0" smtClean="0">
                <a:ln>
                  <a:noFill/>
                </a:ln>
                <a:solidFill>
                  <a:srgbClr val="000000"/>
                </a:solidFill>
                <a:effectLst/>
                <a:uLnTx/>
                <a:uFillTx/>
                <a:latin typeface="Tahoma" pitchFamily="34" charset="0"/>
                <a:ea typeface="+mn-ea"/>
                <a:cs typeface="+mn-cs"/>
              </a:rPr>
              <a:t>Devem ser entendidas como o estado em ação.</a:t>
            </a:r>
            <a:endParaRPr kumimoji="0" lang="pt-BR" sz="2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pic>
        <p:nvPicPr>
          <p:cNvPr id="3" name="Imagem 2"/>
          <p:cNvPicPr>
            <a:picLocks noChangeAspect="1"/>
          </p:cNvPicPr>
          <p:nvPr/>
        </p:nvPicPr>
        <p:blipFill>
          <a:blip r:embed="rId3" cstate="print"/>
          <a:stretch>
            <a:fillRect/>
          </a:stretch>
        </p:blipFill>
        <p:spPr>
          <a:xfrm>
            <a:off x="4297947" y="3566026"/>
            <a:ext cx="4846053" cy="3291974"/>
          </a:xfrm>
          <a:prstGeom prst="rect">
            <a:avLst/>
          </a:prstGeom>
        </p:spPr>
      </p:pic>
      <p:sp>
        <p:nvSpPr>
          <p:cNvPr id="5" name="CaixaDeTexto 4"/>
          <p:cNvSpPr txBox="1"/>
          <p:nvPr/>
        </p:nvSpPr>
        <p:spPr>
          <a:xfrm>
            <a:off x="0" y="3143248"/>
            <a:ext cx="4643438" cy="5170646"/>
          </a:xfrm>
          <a:prstGeom prst="rect">
            <a:avLst/>
          </a:prstGeom>
          <a:solidFill>
            <a:schemeClr val="accent1"/>
          </a:solid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Tahoma" pitchFamily="34" charset="0"/>
                <a:ea typeface="+mn-ea"/>
                <a:cs typeface="+mn-cs"/>
              </a:rPr>
              <a:t>Como exemplos de políticas públicas na educação brasileira podemos citar: a aprovação da LDB, em 1996; os </a:t>
            </a:r>
            <a:r>
              <a:rPr kumimoji="0" lang="pt-BR" sz="2400" b="0" i="0" u="none" strike="noStrike" kern="1200" cap="none" spc="0" normalizeH="0" baseline="0" noProof="0" dirty="0" err="1">
                <a:ln>
                  <a:noFill/>
                </a:ln>
                <a:solidFill>
                  <a:srgbClr val="000000"/>
                </a:solidFill>
                <a:effectLst/>
                <a:uLnTx/>
                <a:uFillTx/>
                <a:latin typeface="Tahoma" pitchFamily="34" charset="0"/>
                <a:ea typeface="+mn-ea"/>
                <a:cs typeface="+mn-cs"/>
              </a:rPr>
              <a:t>PCNs</a:t>
            </a:r>
            <a:r>
              <a:rPr kumimoji="0" lang="pt-BR" sz="2400" b="0" i="0" u="none" strike="noStrike" kern="1200" cap="none" spc="0" normalizeH="0" baseline="0" noProof="0" dirty="0">
                <a:ln>
                  <a:noFill/>
                </a:ln>
                <a:solidFill>
                  <a:srgbClr val="000000"/>
                </a:solidFill>
                <a:effectLst/>
                <a:uLnTx/>
                <a:uFillTx/>
                <a:latin typeface="Tahoma" pitchFamily="34" charset="0"/>
                <a:ea typeface="+mn-ea"/>
                <a:cs typeface="+mn-cs"/>
              </a:rPr>
              <a:t>, para orientação curricular nas escolas; o Programa Nacional do Livro Didático (PNLD); a política de inclusão e permanência na escola; a política dos nove anos; entre outras</a:t>
            </a:r>
            <a:r>
              <a:rPr kumimoji="0" lang="pt-BR" sz="2400" b="0" i="0" u="none" strike="noStrike" kern="1200" cap="none" spc="0" normalizeH="0" baseline="0" noProof="0" dirty="0" smtClean="0">
                <a:ln>
                  <a:noFill/>
                </a:ln>
                <a:solidFill>
                  <a:srgbClr val="000000"/>
                </a:solidFill>
                <a:effectLst/>
                <a:uLnTx/>
                <a:uFillTx/>
                <a:latin typeface="Tahoma" pitchFamily="34" charset="0"/>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smtClean="0">
              <a:ln>
                <a:noFill/>
              </a:ln>
              <a:solidFill>
                <a:srgbClr val="000000"/>
              </a:solidFill>
              <a:effectLst/>
              <a:uLnTx/>
              <a:uFillTx/>
              <a:latin typeface="Tahoma"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smtClean="0">
              <a:ln>
                <a:noFill/>
              </a:ln>
              <a:solidFill>
                <a:srgbClr val="000000"/>
              </a:solidFill>
              <a:effectLst/>
              <a:uLnTx/>
              <a:uFillTx/>
              <a:latin typeface="Tahoma"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smtClean="0">
              <a:ln>
                <a:noFill/>
              </a:ln>
              <a:solidFill>
                <a:srgbClr val="000000"/>
              </a:solidFill>
              <a:effectLst/>
              <a:uLnTx/>
              <a:uFillTx/>
              <a:latin typeface="Tahoma"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smtClean="0">
              <a:ln>
                <a:noFill/>
              </a:ln>
              <a:solidFill>
                <a:srgbClr val="000000"/>
              </a:solidFill>
              <a:effectLst/>
              <a:uLnTx/>
              <a:uFillTx/>
              <a:latin typeface="Tahoma"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 xmlns:p14="http://schemas.microsoft.com/office/powerpoint/2010/main" val="2304784081"/>
      </p:ext>
    </p:extLst>
  </p:cSld>
  <p:clrMapOvr>
    <a:masterClrMapping/>
  </p:clrMapOvr>
  <p:transition>
    <p:wipe dir="d"/>
    <p:sndAc>
      <p:stSnd>
        <p:snd r:embed="rId2" name="type.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152400"/>
            <a:ext cx="7127904" cy="1133460"/>
          </a:xfrm>
        </p:spPr>
        <p:txBody>
          <a:bodyPr/>
          <a:lstStyle/>
          <a:p>
            <a:r>
              <a:rPr lang="pt-BR" dirty="0" smtClean="0"/>
              <a:t>Políticas Públicas</a:t>
            </a:r>
            <a:endParaRPr lang="pt-BR" dirty="0"/>
          </a:p>
        </p:txBody>
      </p:sp>
      <p:sp>
        <p:nvSpPr>
          <p:cNvPr id="10" name="Espaço Reservado para Conteúdo 9"/>
          <p:cNvSpPr>
            <a:spLocks noGrp="1"/>
          </p:cNvSpPr>
          <p:nvPr>
            <p:ph idx="1"/>
          </p:nvPr>
        </p:nvSpPr>
        <p:spPr/>
        <p:txBody>
          <a:bodyPr/>
          <a:lstStyle/>
          <a:p>
            <a:pPr algn="ctr">
              <a:lnSpc>
                <a:spcPct val="200000"/>
              </a:lnSpc>
            </a:pPr>
            <a:r>
              <a:rPr lang="pt-BR" b="1" dirty="0" smtClean="0">
                <a:solidFill>
                  <a:srgbClr val="00B0F0"/>
                </a:solidFill>
              </a:rPr>
              <a:t>Dos Níveis e Modalidades da Educação no Brasil</a:t>
            </a:r>
            <a:endParaRPr lang="pt-BR" b="1" dirty="0">
              <a:solidFill>
                <a:srgbClr val="00B0F0"/>
              </a:solidFill>
            </a:endParaRPr>
          </a:p>
        </p:txBody>
      </p:sp>
    </p:spTree>
    <p:extLst>
      <p:ext uri="{BB962C8B-B14F-4D97-AF65-F5344CB8AC3E}">
        <p14:creationId xmlns="" xmlns:p14="http://schemas.microsoft.com/office/powerpoint/2010/main" val="3285994927"/>
      </p:ext>
    </p:extLst>
  </p:cSld>
  <p:clrMapOvr>
    <a:masterClrMapping/>
  </p:clrMapOvr>
  <p:transition>
    <p:wipe dir="d"/>
    <p:sndAc>
      <p:stSnd>
        <p:snd r:embed="rId2" name="type.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52400"/>
            <a:ext cx="7342218" cy="704832"/>
          </a:xfrm>
        </p:spPr>
        <p:txBody>
          <a:bodyPr/>
          <a:lstStyle/>
          <a:p>
            <a:r>
              <a:rPr lang="pt-BR" dirty="0" err="1" smtClean="0"/>
              <a:t>RCNEI´</a:t>
            </a:r>
            <a:r>
              <a:rPr lang="pt-BR" dirty="0" smtClean="0"/>
              <a:t>S</a:t>
            </a:r>
            <a:endParaRPr lang="pt-BR" dirty="0"/>
          </a:p>
        </p:txBody>
      </p:sp>
      <p:pic>
        <p:nvPicPr>
          <p:cNvPr id="4" name="Espaço Reservado para Conteúdo 3" descr="rcnei.png"/>
          <p:cNvPicPr>
            <a:picLocks noGrp="1" noChangeAspect="1"/>
          </p:cNvPicPr>
          <p:nvPr>
            <p:ph idx="1"/>
          </p:nvPr>
        </p:nvPicPr>
        <p:blipFill>
          <a:blip r:embed="rId3"/>
          <a:stretch>
            <a:fillRect/>
          </a:stretch>
        </p:blipFill>
        <p:spPr>
          <a:xfrm>
            <a:off x="214282" y="1122652"/>
            <a:ext cx="8313697" cy="5378162"/>
          </a:xfrm>
        </p:spPr>
      </p:pic>
    </p:spTree>
    <p:extLst>
      <p:ext uri="{BB962C8B-B14F-4D97-AF65-F5344CB8AC3E}">
        <p14:creationId xmlns="" xmlns:p14="http://schemas.microsoft.com/office/powerpoint/2010/main" val="1809800270"/>
      </p:ext>
    </p:extLst>
  </p:cSld>
  <p:clrMapOvr>
    <a:masterClrMapping/>
  </p:clrMapOvr>
  <p:transition>
    <p:wipe dir="d"/>
    <p:sndAc>
      <p:stSnd>
        <p:snd r:embed="rId2" name="type.wav"/>
      </p:st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cstate="print"/>
          <a:stretch>
            <a:fillRect/>
          </a:stretch>
        </p:blipFill>
        <p:spPr>
          <a:xfrm>
            <a:off x="1907704" y="2420888"/>
            <a:ext cx="4953000" cy="3888431"/>
          </a:xfrm>
          <a:prstGeom prst="rect">
            <a:avLst/>
          </a:prstGeom>
        </p:spPr>
      </p:pic>
      <p:sp>
        <p:nvSpPr>
          <p:cNvPr id="4" name="CaixaDeTexto 3"/>
          <p:cNvSpPr txBox="1"/>
          <p:nvPr/>
        </p:nvSpPr>
        <p:spPr>
          <a:xfrm>
            <a:off x="179512" y="116632"/>
            <a:ext cx="7488832" cy="1938992"/>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400" b="0" i="0" u="none" strike="noStrike" kern="1200" cap="none" spc="0" normalizeH="0" baseline="0" noProof="0" dirty="0" smtClean="0">
                <a:ln>
                  <a:noFill/>
                </a:ln>
                <a:solidFill>
                  <a:srgbClr val="000000"/>
                </a:solidFill>
                <a:effectLst/>
                <a:uLnTx/>
                <a:uFillTx/>
                <a:latin typeface="Tahoma" pitchFamily="34" charset="0"/>
                <a:ea typeface="+mn-ea"/>
                <a:cs typeface="+mn-cs"/>
              </a:rPr>
              <a:t>Os PCNS reforçam </a:t>
            </a:r>
            <a:r>
              <a:rPr kumimoji="0" lang="pt-BR" sz="2400" b="0" i="0" u="none" strike="noStrike" kern="1200" cap="none" spc="0" normalizeH="0" baseline="0" noProof="0" dirty="0">
                <a:ln>
                  <a:noFill/>
                </a:ln>
                <a:solidFill>
                  <a:srgbClr val="000000"/>
                </a:solidFill>
                <a:effectLst/>
                <a:uLnTx/>
                <a:uFillTx/>
                <a:latin typeface="Tahoma" pitchFamily="34" charset="0"/>
                <a:ea typeface="+mn-ea"/>
                <a:cs typeface="+mn-cs"/>
              </a:rPr>
              <a:t>a importância de que cada escola formule seu projeto educacional, compartilhado por toda a equipe, para que a melhoria da qualidade da educação resulte da </a:t>
            </a:r>
            <a:r>
              <a:rPr kumimoji="0" lang="pt-BR" sz="2400" b="0" i="0" u="none" strike="noStrike" kern="1200" cap="none" spc="0" normalizeH="0" baseline="0" noProof="0" dirty="0" smtClean="0">
                <a:ln>
                  <a:noFill/>
                </a:ln>
                <a:solidFill>
                  <a:srgbClr val="000000"/>
                </a:solidFill>
                <a:effectLst/>
                <a:uLnTx/>
                <a:uFillTx/>
                <a:latin typeface="Tahoma" pitchFamily="34" charset="0"/>
                <a:ea typeface="+mn-ea"/>
                <a:cs typeface="+mn-cs"/>
              </a:rPr>
              <a:t>corresponsabilidade </a:t>
            </a:r>
            <a:r>
              <a:rPr kumimoji="0" lang="pt-BR" sz="2400" b="0" i="0" u="none" strike="noStrike" kern="1200" cap="none" spc="0" normalizeH="0" baseline="0" noProof="0" dirty="0">
                <a:ln>
                  <a:noFill/>
                </a:ln>
                <a:solidFill>
                  <a:srgbClr val="000000"/>
                </a:solidFill>
                <a:effectLst/>
                <a:uLnTx/>
                <a:uFillTx/>
                <a:latin typeface="Tahoma" pitchFamily="34" charset="0"/>
                <a:ea typeface="+mn-ea"/>
                <a:cs typeface="+mn-cs"/>
              </a:rPr>
              <a:t>entre todos os </a:t>
            </a:r>
            <a:r>
              <a:rPr kumimoji="0" lang="pt-BR" sz="2400" b="0" i="0" u="none" strike="noStrike" kern="1200" cap="none" spc="0" normalizeH="0" baseline="0" noProof="0" dirty="0" smtClean="0">
                <a:ln>
                  <a:noFill/>
                </a:ln>
                <a:solidFill>
                  <a:srgbClr val="000000"/>
                </a:solidFill>
                <a:effectLst/>
                <a:uLnTx/>
                <a:uFillTx/>
                <a:latin typeface="Tahoma" pitchFamily="34" charset="0"/>
                <a:ea typeface="+mn-ea"/>
                <a:cs typeface="+mn-cs"/>
              </a:rPr>
              <a:t>educadores.</a:t>
            </a:r>
            <a:endParaRPr kumimoji="0" lang="pt-BR"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 xmlns:p14="http://schemas.microsoft.com/office/powerpoint/2010/main" val="1561354072"/>
      </p:ext>
    </p:extLst>
  </p:cSld>
  <p:clrMapOvr>
    <a:masterClrMapping/>
  </p:clrMapOvr>
  <p:transition>
    <p:wipe dir="d"/>
    <p:sndAc>
      <p:stSnd>
        <p:snd r:embed="rId2" name="type.wav"/>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260648"/>
            <a:ext cx="7958166" cy="6408712"/>
          </a:xfrm>
        </p:spPr>
        <p:txBody>
          <a:bodyPr/>
          <a:lstStyle/>
          <a:p>
            <a:pPr>
              <a:lnSpc>
                <a:spcPct val="200000"/>
              </a:lnSpc>
            </a:pPr>
            <a:r>
              <a:rPr lang="pt-BR" b="1" dirty="0" smtClean="0">
                <a:solidFill>
                  <a:srgbClr val="FF0000"/>
                </a:solidFill>
              </a:rPr>
              <a:t>DISCIPLINARIDADE</a:t>
            </a:r>
            <a:r>
              <a:rPr lang="pt-BR" b="1" dirty="0" smtClean="0"/>
              <a:t/>
            </a:r>
            <a:br>
              <a:rPr lang="pt-BR" b="1" dirty="0" smtClean="0"/>
            </a:br>
            <a:r>
              <a:rPr lang="pt-BR" b="1" dirty="0" smtClean="0">
                <a:solidFill>
                  <a:schemeClr val="bg2"/>
                </a:solidFill>
              </a:rPr>
              <a:t>INTERDISCIPLINARIDADE</a:t>
            </a:r>
            <a:br>
              <a:rPr lang="pt-BR" b="1" dirty="0" smtClean="0">
                <a:solidFill>
                  <a:schemeClr val="bg2"/>
                </a:solidFill>
              </a:rPr>
            </a:br>
            <a:r>
              <a:rPr lang="pt-BR" b="1" dirty="0" smtClean="0">
                <a:solidFill>
                  <a:srgbClr val="008000"/>
                </a:solidFill>
              </a:rPr>
              <a:t>TRANSDISCIPLINARIDADE/TRANSVERSALIDADE</a:t>
            </a:r>
            <a:r>
              <a:rPr lang="pt-BR" b="1" dirty="0">
                <a:solidFill>
                  <a:srgbClr val="008000"/>
                </a:solidFill>
              </a:rPr>
              <a:t/>
            </a:r>
            <a:br>
              <a:rPr lang="pt-BR" b="1" dirty="0">
                <a:solidFill>
                  <a:srgbClr val="008000"/>
                </a:solidFill>
              </a:rPr>
            </a:br>
            <a:r>
              <a:rPr lang="pt-BR" b="1" dirty="0" smtClean="0">
                <a:solidFill>
                  <a:srgbClr val="008000"/>
                </a:solidFill>
              </a:rPr>
              <a:t>					</a:t>
            </a:r>
            <a:r>
              <a:rPr lang="pt-BR" b="1" dirty="0" smtClean="0">
                <a:solidFill>
                  <a:srgbClr val="C00000"/>
                </a:solidFill>
              </a:rPr>
              <a:t>E aí??? </a:t>
            </a:r>
            <a:endParaRPr lang="pt-BR" b="1" dirty="0">
              <a:solidFill>
                <a:srgbClr val="C00000"/>
              </a:solidFill>
            </a:endParaRPr>
          </a:p>
        </p:txBody>
      </p:sp>
    </p:spTree>
    <p:extLst>
      <p:ext uri="{BB962C8B-B14F-4D97-AF65-F5344CB8AC3E}">
        <p14:creationId xmlns="" xmlns:p14="http://schemas.microsoft.com/office/powerpoint/2010/main" val="3647588725"/>
      </p:ext>
    </p:extLst>
  </p:cSld>
  <p:clrMapOvr>
    <a:masterClrMapping/>
  </p:clrMapOvr>
  <p:transition>
    <p:wipe dir="d"/>
    <p:sndAc>
      <p:stSnd>
        <p:snd r:embed="rId2" name="type.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5800" y="152400"/>
            <a:ext cx="6870700" cy="180256"/>
          </a:xfrm>
        </p:spPr>
        <p:txBody>
          <a:bodyPr/>
          <a:lstStyle/>
          <a:p>
            <a:endParaRPr lang="pt-BR" dirty="0"/>
          </a:p>
        </p:txBody>
      </p:sp>
      <p:sp>
        <p:nvSpPr>
          <p:cNvPr id="4" name="Espaço Reservado para Conteúdo 3"/>
          <p:cNvSpPr>
            <a:spLocks noGrp="1"/>
          </p:cNvSpPr>
          <p:nvPr>
            <p:ph idx="1"/>
          </p:nvPr>
        </p:nvSpPr>
        <p:spPr>
          <a:xfrm>
            <a:off x="107504" y="332656"/>
            <a:ext cx="8640960" cy="6525344"/>
          </a:xfrm>
        </p:spPr>
        <p:txBody>
          <a:bodyPr/>
          <a:lstStyle/>
          <a:p>
            <a:r>
              <a:rPr lang="pt-BR" dirty="0" err="1" smtClean="0">
                <a:solidFill>
                  <a:srgbClr val="C00000"/>
                </a:solidFill>
              </a:rPr>
              <a:t>Disciplinaridade</a:t>
            </a:r>
            <a:r>
              <a:rPr lang="pt-BR" dirty="0" smtClean="0">
                <a:solidFill>
                  <a:srgbClr val="C00000"/>
                </a:solidFill>
              </a:rPr>
              <a:t>: método cartesiano; O </a:t>
            </a:r>
            <a:r>
              <a:rPr lang="pt-BR" dirty="0">
                <a:solidFill>
                  <a:srgbClr val="C00000"/>
                </a:solidFill>
              </a:rPr>
              <a:t>pressuposto </a:t>
            </a:r>
            <a:r>
              <a:rPr lang="pt-BR" dirty="0" smtClean="0">
                <a:solidFill>
                  <a:srgbClr val="C00000"/>
                </a:solidFill>
              </a:rPr>
              <a:t>é de </a:t>
            </a:r>
            <a:r>
              <a:rPr lang="pt-BR" dirty="0">
                <a:solidFill>
                  <a:srgbClr val="C00000"/>
                </a:solidFill>
              </a:rPr>
              <a:t>que, se entendendo as </a:t>
            </a:r>
            <a:r>
              <a:rPr lang="pt-BR" dirty="0" smtClean="0">
                <a:solidFill>
                  <a:srgbClr val="C00000"/>
                </a:solidFill>
              </a:rPr>
              <a:t>partes, entende-se o </a:t>
            </a:r>
            <a:r>
              <a:rPr lang="pt-BR" dirty="0">
                <a:solidFill>
                  <a:srgbClr val="C00000"/>
                </a:solidFill>
              </a:rPr>
              <a:t>todo. </a:t>
            </a:r>
            <a:endParaRPr lang="pt-BR" dirty="0" smtClean="0">
              <a:solidFill>
                <a:srgbClr val="C00000"/>
              </a:solidFill>
            </a:endParaRPr>
          </a:p>
          <a:p>
            <a:endParaRPr lang="pt-BR" dirty="0">
              <a:solidFill>
                <a:srgbClr val="C00000"/>
              </a:solidFill>
            </a:endParaRPr>
          </a:p>
          <a:p>
            <a:pPr algn="just"/>
            <a:r>
              <a:rPr lang="pt-BR" dirty="0" smtClean="0">
                <a:solidFill>
                  <a:srgbClr val="008000"/>
                </a:solidFill>
              </a:rPr>
              <a:t>Interdisciplinaridade </a:t>
            </a:r>
            <a:r>
              <a:rPr lang="pt-BR" dirty="0">
                <a:solidFill>
                  <a:srgbClr val="008000"/>
                </a:solidFill>
              </a:rPr>
              <a:t>e transversalidade possuem ações intrinsecamente transformadoras, pois na medida em que rompem com a fragmentação e se propõem a discutir temas do cotidiano, rompem com as grades curriculares tradicionais, </a:t>
            </a:r>
            <a:r>
              <a:rPr lang="pt-BR" dirty="0" smtClean="0">
                <a:solidFill>
                  <a:srgbClr val="008000"/>
                </a:solidFill>
              </a:rPr>
              <a:t>		    		aspirando a </a:t>
            </a:r>
            <a:r>
              <a:rPr lang="pt-BR" dirty="0">
                <a:solidFill>
                  <a:srgbClr val="008000"/>
                </a:solidFill>
              </a:rPr>
              <a:t>mudanças e </a:t>
            </a:r>
            <a:r>
              <a:rPr lang="pt-BR" dirty="0" smtClean="0">
                <a:solidFill>
                  <a:srgbClr val="008000"/>
                </a:solidFill>
              </a:rPr>
              <a:t>a não 				manutenção </a:t>
            </a:r>
            <a:r>
              <a:rPr lang="pt-BR" dirty="0">
                <a:solidFill>
                  <a:srgbClr val="008000"/>
                </a:solidFill>
              </a:rPr>
              <a:t>da realidade. </a:t>
            </a:r>
            <a:endParaRPr lang="pt-BR" dirty="0" smtClean="0">
              <a:solidFill>
                <a:srgbClr val="008000"/>
              </a:solidFill>
            </a:endParaRPr>
          </a:p>
          <a:p>
            <a:endParaRPr lang="pt-BR" dirty="0">
              <a:solidFill>
                <a:srgbClr val="C00000"/>
              </a:solidFill>
            </a:endParaRPr>
          </a:p>
        </p:txBody>
      </p:sp>
    </p:spTree>
    <p:extLst>
      <p:ext uri="{BB962C8B-B14F-4D97-AF65-F5344CB8AC3E}">
        <p14:creationId xmlns="" xmlns:p14="http://schemas.microsoft.com/office/powerpoint/2010/main" val="20664804"/>
      </p:ext>
    </p:extLst>
  </p:cSld>
  <p:clrMapOvr>
    <a:masterClrMapping/>
  </p:clrMapOvr>
  <p:transition>
    <p:wipe dir="d"/>
    <p:sndAc>
      <p:stSnd>
        <p:snd r:embed="rId2" name="type.wav"/>
      </p:stSnd>
    </p:sndAc>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7848302"/>
          </a:xfrm>
          <a:prstGeom prst="rect">
            <a:avLst/>
          </a:prstGeom>
          <a:solidFill>
            <a:schemeClr val="bg1">
              <a:lumMod val="85000"/>
            </a:schemeClr>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2800" b="1" i="0" u="none" strike="noStrike" kern="1200" cap="none" spc="0" normalizeH="0" baseline="0" noProof="0" dirty="0" smtClean="0">
                <a:ln>
                  <a:noFill/>
                </a:ln>
                <a:solidFill>
                  <a:srgbClr val="0070C0"/>
                </a:solidFill>
                <a:effectLst/>
                <a:uLnTx/>
                <a:uFillTx/>
                <a:latin typeface="Comic Sans MS"/>
                <a:ea typeface="+mn-ea"/>
                <a:cs typeface="+mn-cs"/>
              </a:rPr>
              <a:t>Transversalidade </a:t>
            </a:r>
            <a:r>
              <a:rPr kumimoji="0" lang="pt-BR" sz="2800" b="1" i="0" u="none" strike="noStrike" kern="1200" cap="none" spc="0" normalizeH="0" baseline="0" noProof="0" dirty="0">
                <a:ln>
                  <a:noFill/>
                </a:ln>
                <a:solidFill>
                  <a:srgbClr val="0070C0"/>
                </a:solidFill>
                <a:effectLst/>
                <a:uLnTx/>
                <a:uFillTx/>
                <a:latin typeface="Comic Sans MS"/>
                <a:ea typeface="+mn-ea"/>
                <a:cs typeface="+mn-cs"/>
              </a:rPr>
              <a:t>e </a:t>
            </a:r>
            <a:r>
              <a:rPr kumimoji="0" lang="pt-BR" sz="2800" b="1" i="0" u="none" strike="noStrike" kern="1200" cap="none" spc="0" normalizeH="0" baseline="0" noProof="0" dirty="0" smtClean="0">
                <a:ln>
                  <a:noFill/>
                </a:ln>
                <a:solidFill>
                  <a:srgbClr val="0070C0"/>
                </a:solidFill>
                <a:effectLst/>
                <a:uLnTx/>
                <a:uFillTx/>
                <a:latin typeface="Comic Sans MS"/>
                <a:ea typeface="+mn-ea"/>
                <a:cs typeface="+mn-cs"/>
              </a:rPr>
              <a:t>Interdisciplinaridade</a:t>
            </a:r>
            <a:endParaRPr kumimoji="0" lang="pt-BR" sz="2800" b="0" i="0" u="none" strike="noStrike" kern="1200" cap="none" spc="0" normalizeH="0" baseline="0" noProof="0" dirty="0" smtClean="0">
              <a:ln>
                <a:noFill/>
              </a:ln>
              <a:solidFill>
                <a:srgbClr val="0070C0"/>
              </a:solidFill>
              <a:effectLst/>
              <a:uLnTx/>
              <a:uFillTx/>
              <a:latin typeface="Comic Sans MS"/>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800" b="0" i="0" u="none" strike="noStrike" kern="1200" cap="none" spc="0" normalizeH="0" baseline="0" noProof="0" dirty="0" smtClean="0">
                <a:ln>
                  <a:noFill/>
                </a:ln>
                <a:solidFill>
                  <a:srgbClr val="0070C0"/>
                </a:solidFill>
                <a:effectLst/>
                <a:uLnTx/>
                <a:uFillTx/>
                <a:latin typeface="Comic Sans MS"/>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800" b="0" i="0" u="none" strike="noStrike" kern="1200" cap="none" spc="0" normalizeH="0" baseline="0" noProof="0" dirty="0" smtClean="0">
                <a:ln>
                  <a:noFill/>
                </a:ln>
                <a:solidFill>
                  <a:srgbClr val="000000"/>
                </a:solidFill>
                <a:effectLst/>
                <a:uLnTx/>
                <a:uFillTx/>
                <a:latin typeface="Comic Sans MS"/>
                <a:ea typeface="+mn-ea"/>
                <a:cs typeface="+mn-cs"/>
              </a:rPr>
              <a:t>se </a:t>
            </a:r>
            <a:r>
              <a:rPr kumimoji="0" lang="pt-BR" sz="2800" b="0" i="0" u="none" strike="noStrike" kern="1200" cap="none" spc="0" normalizeH="0" baseline="0" noProof="0" dirty="0">
                <a:ln>
                  <a:noFill/>
                </a:ln>
                <a:solidFill>
                  <a:srgbClr val="000000"/>
                </a:solidFill>
                <a:effectLst/>
                <a:uLnTx/>
                <a:uFillTx/>
                <a:latin typeface="Comic Sans MS"/>
                <a:ea typeface="+mn-ea"/>
                <a:cs typeface="+mn-cs"/>
              </a:rPr>
              <a:t>fundamentam na </a:t>
            </a:r>
            <a:r>
              <a:rPr kumimoji="0" lang="pt-BR" sz="2800" b="0" i="0" u="none" strike="noStrike" kern="1200" cap="none" spc="0" normalizeH="0" baseline="0" noProof="0" dirty="0">
                <a:ln>
                  <a:noFill/>
                </a:ln>
                <a:solidFill>
                  <a:srgbClr val="FF0000"/>
                </a:solidFill>
                <a:effectLst/>
                <a:uLnTx/>
                <a:uFillTx/>
                <a:latin typeface="Comic Sans MS"/>
                <a:ea typeface="+mn-ea"/>
                <a:cs typeface="+mn-cs"/>
              </a:rPr>
              <a:t>crítica de uma concepção de conhecimento que toma a realidade como um conjunto de dados estáveis, </a:t>
            </a:r>
            <a:r>
              <a:rPr kumimoji="0" lang="pt-BR" sz="2800" b="0" i="0" u="none" strike="noStrike" kern="1200" cap="none" spc="0" normalizeH="0" baseline="0" noProof="0" dirty="0">
                <a:ln>
                  <a:noFill/>
                </a:ln>
                <a:solidFill>
                  <a:srgbClr val="000000"/>
                </a:solidFill>
                <a:effectLst/>
                <a:uLnTx/>
                <a:uFillTx/>
                <a:latin typeface="Comic Sans MS"/>
                <a:ea typeface="+mn-ea"/>
                <a:cs typeface="+mn-cs"/>
              </a:rPr>
              <a:t>sujeitos a um ato de conhecer isento e distanciado. </a:t>
            </a:r>
            <a:endParaRPr kumimoji="0" lang="pt-BR" sz="2800" b="0" i="0" u="none" strike="noStrike" kern="1200" cap="none" spc="0" normalizeH="0" baseline="0" noProof="0" dirty="0" smtClean="0">
              <a:ln>
                <a:noFill/>
              </a:ln>
              <a:solidFill>
                <a:srgbClr val="000000"/>
              </a:solidFill>
              <a:effectLst/>
              <a:uLnTx/>
              <a:uFillTx/>
              <a:latin typeface="Comic Sans MS"/>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800" b="0" i="0" u="none" strike="noStrike" kern="1200" cap="none" spc="0" normalizeH="0" baseline="0" noProof="0" dirty="0" smtClean="0">
                <a:ln>
                  <a:noFill/>
                </a:ln>
                <a:solidFill>
                  <a:srgbClr val="000000"/>
                </a:solidFill>
                <a:effectLst/>
                <a:uLnTx/>
                <a:uFillTx/>
                <a:latin typeface="Comic Sans MS"/>
                <a:ea typeface="+mn-ea"/>
                <a:cs typeface="+mn-cs"/>
              </a:rPr>
              <a:t>Ambas </a:t>
            </a:r>
            <a:r>
              <a:rPr kumimoji="0" lang="pt-BR" sz="2800" b="1" i="0" u="none" strike="noStrike" kern="1200" cap="none" spc="0" normalizeH="0" baseline="0" noProof="0" dirty="0">
                <a:ln>
                  <a:noFill/>
                </a:ln>
                <a:solidFill>
                  <a:srgbClr val="008000"/>
                </a:solidFill>
                <a:effectLst/>
                <a:uLnTx/>
                <a:uFillTx/>
                <a:latin typeface="Comic Sans MS"/>
                <a:ea typeface="+mn-ea"/>
                <a:cs typeface="+mn-cs"/>
              </a:rPr>
              <a:t>apontam a complexidade do real </a:t>
            </a:r>
            <a:r>
              <a:rPr kumimoji="0" lang="pt-BR" sz="2800" b="0" i="0" u="none" strike="noStrike" kern="1200" cap="none" spc="0" normalizeH="0" baseline="0" noProof="0" dirty="0">
                <a:ln>
                  <a:noFill/>
                </a:ln>
                <a:solidFill>
                  <a:srgbClr val="000000"/>
                </a:solidFill>
                <a:effectLst/>
                <a:uLnTx/>
                <a:uFillTx/>
                <a:latin typeface="Comic Sans MS"/>
                <a:ea typeface="+mn-ea"/>
                <a:cs typeface="+mn-cs"/>
              </a:rPr>
              <a:t>e a necessidade de se </a:t>
            </a:r>
            <a:r>
              <a:rPr kumimoji="0" lang="pt-BR" sz="2800" b="1" i="0" u="none" strike="noStrike" kern="1200" cap="none" spc="0" normalizeH="0" baseline="0" noProof="0" dirty="0">
                <a:ln>
                  <a:noFill/>
                </a:ln>
                <a:solidFill>
                  <a:srgbClr val="008000"/>
                </a:solidFill>
                <a:effectLst/>
                <a:uLnTx/>
                <a:uFillTx/>
                <a:latin typeface="Comic Sans MS"/>
                <a:ea typeface="+mn-ea"/>
                <a:cs typeface="+mn-cs"/>
              </a:rPr>
              <a:t>considerar a teia de relações</a:t>
            </a:r>
            <a:r>
              <a:rPr kumimoji="0" lang="pt-BR" sz="2800" b="0" i="0" u="none" strike="noStrike" kern="1200" cap="none" spc="0" normalizeH="0" baseline="0" noProof="0" dirty="0">
                <a:ln>
                  <a:noFill/>
                </a:ln>
                <a:solidFill>
                  <a:srgbClr val="000000"/>
                </a:solidFill>
                <a:effectLst/>
                <a:uLnTx/>
                <a:uFillTx/>
                <a:latin typeface="Comic Sans MS"/>
                <a:ea typeface="+mn-ea"/>
                <a:cs typeface="+mn-cs"/>
              </a:rPr>
              <a:t> entre os seus diferentes e contraditórios aspectos. </a:t>
            </a:r>
            <a:endParaRPr kumimoji="0" lang="pt-BR" sz="2800" b="0" i="0" u="none" strike="noStrike" kern="1200" cap="none" spc="0" normalizeH="0" baseline="0" noProof="0" dirty="0" smtClean="0">
              <a:ln>
                <a:noFill/>
              </a:ln>
              <a:solidFill>
                <a:srgbClr val="000000"/>
              </a:solidFill>
              <a:effectLst/>
              <a:uLnTx/>
              <a:uFillTx/>
              <a:latin typeface="Comic Sans MS"/>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omic Sans MS"/>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800" b="0" i="0" u="none" strike="noStrike" kern="1200" cap="none" spc="0" normalizeH="0" baseline="0" noProof="0" dirty="0" smtClean="0">
                <a:ln>
                  <a:noFill/>
                </a:ln>
                <a:solidFill>
                  <a:srgbClr val="000000"/>
                </a:solidFill>
                <a:effectLst/>
                <a:uLnTx/>
                <a:uFillTx/>
                <a:latin typeface="Comic Sans MS"/>
                <a:ea typeface="+mn-ea"/>
                <a:cs typeface="+mn-cs"/>
              </a:rPr>
              <a:t>Mas</a:t>
            </a:r>
            <a:r>
              <a:rPr kumimoji="0" lang="pt-BR" sz="2800" b="0" i="0" u="none" strike="noStrike" kern="1200" cap="none" spc="0" normalizeH="0" baseline="0" noProof="0" dirty="0">
                <a:ln>
                  <a:noFill/>
                </a:ln>
                <a:solidFill>
                  <a:srgbClr val="000000"/>
                </a:solidFill>
                <a:effectLst/>
                <a:uLnTx/>
                <a:uFillTx/>
                <a:latin typeface="Comic Sans MS"/>
                <a:ea typeface="+mn-ea"/>
                <a:cs typeface="+mn-cs"/>
              </a:rPr>
              <a:t>, </a:t>
            </a:r>
            <a:r>
              <a:rPr kumimoji="0" lang="pt-BR" sz="2800" b="0" i="0" u="sng" strike="noStrike" kern="1200" cap="none" spc="0" normalizeH="0" baseline="0" noProof="0" dirty="0">
                <a:ln>
                  <a:noFill/>
                </a:ln>
                <a:solidFill>
                  <a:srgbClr val="000000"/>
                </a:solidFill>
                <a:effectLst/>
                <a:uLnTx/>
                <a:uFillTx/>
                <a:latin typeface="Comic Sans MS"/>
                <a:ea typeface="+mn-ea"/>
                <a:cs typeface="+mn-cs"/>
              </a:rPr>
              <a:t>diferem uma da outra, uma vez que a interdisciplinaridade se refere a uma abordagem epistemológica dos objetos de conhecimento, enquanto a transversalidade diz respeito principalmente à dimensão da didática [...]. </a:t>
            </a:r>
            <a:endParaRPr kumimoji="0" lang="pt-BR" sz="2800" b="0" i="0" u="sng" strike="noStrike" kern="1200" cap="none" spc="0" normalizeH="0" baseline="0" noProof="0" dirty="0" smtClean="0">
              <a:ln>
                <a:noFill/>
              </a:ln>
              <a:solidFill>
                <a:srgbClr val="000000"/>
              </a:solidFill>
              <a:effectLst/>
              <a:uLnTx/>
              <a:uFillTx/>
              <a:latin typeface="Comic Sans MS"/>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omic Sans MS"/>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800" b="0" i="0" u="none" strike="noStrike" kern="1200" cap="none" spc="0" normalizeH="0" baseline="0" noProof="0" dirty="0" smtClean="0">
              <a:ln>
                <a:noFill/>
              </a:ln>
              <a:solidFill>
                <a:srgbClr val="000000"/>
              </a:solidFill>
              <a:effectLst/>
              <a:uLnTx/>
              <a:uFillTx/>
              <a:latin typeface="Comic Sans MS"/>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omic Sans MS"/>
              <a:ea typeface="+mn-ea"/>
              <a:cs typeface="+mn-cs"/>
            </a:endParaRPr>
          </a:p>
        </p:txBody>
      </p:sp>
    </p:spTree>
    <p:extLst>
      <p:ext uri="{BB962C8B-B14F-4D97-AF65-F5344CB8AC3E}">
        <p14:creationId xmlns="" xmlns:p14="http://schemas.microsoft.com/office/powerpoint/2010/main" val="4245020021"/>
      </p:ext>
    </p:extLst>
  </p:cSld>
  <p:clrMapOvr>
    <a:masterClrMapping/>
  </p:clrMapOvr>
  <p:transition>
    <p:wipe dir="d"/>
    <p:sndAc>
      <p:stSnd>
        <p:snd r:embed="rId2" name="type.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
            <a:ext cx="9144000" cy="48320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smtClean="0">
                <a:ln>
                  <a:noFill/>
                </a:ln>
                <a:solidFill>
                  <a:srgbClr val="00B050"/>
                </a:solidFill>
                <a:effectLst/>
                <a:uLnTx/>
                <a:uFillTx/>
                <a:latin typeface="Trebuchet MS"/>
                <a:ea typeface="+mn-ea"/>
                <a:cs typeface="+mn-cs"/>
              </a:rPr>
              <a:t>Função social da Escola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4400" b="1" i="0" u="none" strike="noStrike" kern="1200" cap="none" spc="0" normalizeH="0" baseline="0" noProof="0" dirty="0" smtClean="0">
              <a:ln>
                <a:noFill/>
              </a:ln>
              <a:solidFill>
                <a:srgbClr val="00B050"/>
              </a:solidFill>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smtClean="0">
                <a:ln>
                  <a:noFill/>
                </a:ln>
                <a:solidFill>
                  <a:prstClr val="black"/>
                </a:solidFill>
                <a:effectLst/>
                <a:uLnTx/>
                <a:uFillTx/>
                <a:latin typeface="Trebuchet MS"/>
                <a:ea typeface="+mn-ea"/>
                <a:cs typeface="+mn-cs"/>
              </a:rPr>
              <a:t>Numa perspectiva de gestão escolar compartilhada, entendemos que a escola é uma organização social e que tem como objetivo maior a formação humana do coletivo escolar</a:t>
            </a:r>
            <a:endParaRPr kumimoji="0" lang="pt-BR" sz="4400" b="1"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 xmlns:p14="http://schemas.microsoft.com/office/powerpoint/2010/main" val="3348975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8892480" cy="2276872"/>
          </a:xfrm>
        </p:spPr>
        <p:txBody>
          <a:bodyPr>
            <a:normAutofit/>
          </a:bodyPr>
          <a:lstStyle/>
          <a:p>
            <a:pPr algn="ctr"/>
            <a:r>
              <a:rPr lang="pt-BR" sz="6000" dirty="0" smtClean="0">
                <a:solidFill>
                  <a:srgbClr val="FF0000"/>
                </a:solidFill>
              </a:rPr>
              <a:t>Mas,</a:t>
            </a:r>
            <a:br>
              <a:rPr lang="pt-BR" sz="6000" dirty="0" smtClean="0">
                <a:solidFill>
                  <a:srgbClr val="FF0000"/>
                </a:solidFill>
              </a:rPr>
            </a:br>
            <a:r>
              <a:rPr lang="pt-BR" sz="6000" dirty="0" smtClean="0">
                <a:solidFill>
                  <a:srgbClr val="FF0000"/>
                </a:solidFill>
              </a:rPr>
              <a:t>foi sempre assim????</a:t>
            </a:r>
            <a:endParaRPr lang="pt-BR" sz="6000" dirty="0">
              <a:solidFill>
                <a:srgbClr val="FF0000"/>
              </a:solidFill>
            </a:endParaRPr>
          </a:p>
        </p:txBody>
      </p:sp>
      <p:sp>
        <p:nvSpPr>
          <p:cNvPr id="3" name="Subtítulo 2"/>
          <p:cNvSpPr>
            <a:spLocks noGrp="1"/>
          </p:cNvSpPr>
          <p:nvPr>
            <p:ph type="subTitle" idx="1"/>
          </p:nvPr>
        </p:nvSpPr>
        <p:spPr>
          <a:xfrm>
            <a:off x="685800" y="4653135"/>
            <a:ext cx="7702624" cy="158175"/>
          </a:xfrm>
        </p:spPr>
        <p:txBody>
          <a:bodyPr>
            <a:normAutofit fontScale="25000" lnSpcReduction="20000"/>
          </a:bodyPr>
          <a:lstStyle/>
          <a:p>
            <a:endParaRPr lang="pt-BR"/>
          </a:p>
        </p:txBody>
      </p:sp>
    </p:spTree>
    <p:extLst>
      <p:ext uri="{BB962C8B-B14F-4D97-AF65-F5344CB8AC3E}">
        <p14:creationId xmlns="" xmlns:p14="http://schemas.microsoft.com/office/powerpoint/2010/main" val="37167201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a:xfrm>
            <a:off x="685800" y="152400"/>
            <a:ext cx="6870700" cy="133328"/>
          </a:xfrm>
        </p:spPr>
        <p:txBody>
          <a:bodyPr/>
          <a:lstStyle/>
          <a:p>
            <a:pPr eaLnBrk="1" hangingPunct="1"/>
            <a:endParaRPr lang="pt-BR" b="1" dirty="0" smtClean="0"/>
          </a:p>
        </p:txBody>
      </p:sp>
      <p:sp>
        <p:nvSpPr>
          <p:cNvPr id="44035" name="Espaço Reservado para Conteúdo 5"/>
          <p:cNvSpPr>
            <a:spLocks noGrp="1"/>
          </p:cNvSpPr>
          <p:nvPr>
            <p:ph idx="1"/>
          </p:nvPr>
        </p:nvSpPr>
        <p:spPr>
          <a:xfrm>
            <a:off x="642910" y="214290"/>
            <a:ext cx="7702550" cy="6429420"/>
          </a:xfrm>
          <a:ln>
            <a:solidFill>
              <a:srgbClr val="FF9900"/>
            </a:solidFill>
          </a:ln>
        </p:spPr>
        <p:txBody>
          <a:bodyPr/>
          <a:lstStyle/>
          <a:p>
            <a:pPr algn="ctr" eaLnBrk="1" hangingPunct="1">
              <a:buFontTx/>
              <a:buNone/>
            </a:pPr>
            <a:endParaRPr lang="pt-BR" b="1" dirty="0" smtClean="0">
              <a:solidFill>
                <a:srgbClr val="800080"/>
              </a:solidFill>
            </a:endParaRPr>
          </a:p>
          <a:p>
            <a:pPr algn="ctr" eaLnBrk="1" hangingPunct="1">
              <a:buFontTx/>
              <a:buNone/>
            </a:pPr>
            <a:r>
              <a:rPr lang="pt-BR" b="1" dirty="0" err="1" smtClean="0">
                <a:solidFill>
                  <a:srgbClr val="800080"/>
                </a:solidFill>
              </a:rPr>
              <a:t>Prof</a:t>
            </a:r>
            <a:r>
              <a:rPr lang="pt-BR" b="1" dirty="0" smtClean="0">
                <a:solidFill>
                  <a:srgbClr val="800080"/>
                </a:solidFill>
              </a:rPr>
              <a:t> Maria José Lozano</a:t>
            </a:r>
          </a:p>
          <a:p>
            <a:pPr algn="ctr" eaLnBrk="1" hangingPunct="1">
              <a:buFontTx/>
              <a:buNone/>
            </a:pPr>
            <a:r>
              <a:rPr lang="pt-BR" b="1" dirty="0" smtClean="0">
                <a:solidFill>
                  <a:srgbClr val="800080"/>
                </a:solidFill>
              </a:rPr>
              <a:t>Pedagoga </a:t>
            </a:r>
          </a:p>
          <a:p>
            <a:pPr algn="ctr" eaLnBrk="1" hangingPunct="1">
              <a:buFontTx/>
              <a:buNone/>
            </a:pPr>
            <a:r>
              <a:rPr lang="pt-BR" b="1" dirty="0" smtClean="0">
                <a:solidFill>
                  <a:srgbClr val="FF6600"/>
                </a:solidFill>
              </a:rPr>
              <a:t>Especialista em Psicopedagogia; Orientação, Supervisão e Gestão Escolar; e em Docência no Ensino Superior</a:t>
            </a:r>
          </a:p>
          <a:p>
            <a:pPr algn="ctr" eaLnBrk="1" hangingPunct="1">
              <a:buFontTx/>
              <a:buNone/>
            </a:pPr>
            <a:endParaRPr lang="pt-BR" b="1" dirty="0" smtClean="0">
              <a:solidFill>
                <a:srgbClr val="FF6600"/>
              </a:solidFill>
            </a:endParaRPr>
          </a:p>
          <a:p>
            <a:pPr algn="ctr" eaLnBrk="1" hangingPunct="1">
              <a:buFontTx/>
              <a:buNone/>
            </a:pPr>
            <a:r>
              <a:rPr lang="pt-BR" b="1" dirty="0" smtClean="0">
                <a:hlinkClick r:id="rId3"/>
              </a:rPr>
              <a:t>profzezalozano@hotmail.com</a:t>
            </a:r>
            <a:endParaRPr lang="pt-BR" b="1" dirty="0" smtClean="0"/>
          </a:p>
          <a:p>
            <a:pPr algn="ctr" eaLnBrk="1" hangingPunct="1">
              <a:buFontTx/>
              <a:buNone/>
            </a:pPr>
            <a:r>
              <a:rPr lang="pt-BR" b="1" smtClean="0">
                <a:solidFill>
                  <a:srgbClr val="800080"/>
                </a:solidFill>
              </a:rPr>
              <a:t>99153-8371 / 99668-0308</a:t>
            </a:r>
            <a:endParaRPr lang="pt-BR" b="1" dirty="0" smtClean="0">
              <a:solidFill>
                <a:srgbClr val="800080"/>
              </a:solidFill>
            </a:endParaRPr>
          </a:p>
        </p:txBody>
      </p:sp>
    </p:spTree>
    <p:extLst>
      <p:ext uri="{BB962C8B-B14F-4D97-AF65-F5344CB8AC3E}">
        <p14:creationId xmlns="" xmlns:p14="http://schemas.microsoft.com/office/powerpoint/2010/main" val="781290285"/>
      </p:ext>
    </p:extLst>
  </p:cSld>
  <p:clrMapOvr>
    <a:masterClrMapping/>
  </p:clrMapOvr>
  <p:transition>
    <p:wipe dir="d"/>
    <p:sndAc>
      <p:stSnd>
        <p:snd r:embed="rId2" name="typ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924973"/>
          </a:xfrm>
          <a:prstGeom prst="rect">
            <a:avLst/>
          </a:prstGeom>
          <a:noFill/>
        </p:spPr>
        <p:txBody>
          <a:bodyPr wrap="square" rtlCol="0">
            <a:spAutoFit/>
          </a:bodyPr>
          <a:lstStyle/>
          <a:p>
            <a:pPr algn="ctr"/>
            <a:r>
              <a:rPr lang="pt-BR" sz="2400" b="1" dirty="0" smtClean="0">
                <a:solidFill>
                  <a:srgbClr val="00B050"/>
                </a:solidFill>
              </a:rPr>
              <a:t>PIAGET</a:t>
            </a:r>
          </a:p>
          <a:p>
            <a:pPr algn="just">
              <a:lnSpc>
                <a:spcPct val="150000"/>
              </a:lnSpc>
            </a:pPr>
            <a:r>
              <a:rPr lang="pt-BR" sz="2000" dirty="0" smtClean="0"/>
              <a:t>Os estudos de Piaget demonstraram que tanto as ações que a pessoa executa como o próprio pensamento implicam em uma organização lógica, a qual, por sua vez, está montada sobre capacidades reguladas pelo funcionamento do sistema nervoso. Por isso, para compreender o desenvolvimento da inteligência, Piaget buscou articular dois conjuntos de variáveis: </a:t>
            </a:r>
            <a:r>
              <a:rPr lang="pt-BR" sz="2000" b="1" dirty="0" smtClean="0"/>
              <a:t>as de origem biológica e as de origem na capacidade para processar informações. D</a:t>
            </a:r>
            <a:r>
              <a:rPr lang="pt-BR" sz="2000" dirty="0" smtClean="0"/>
              <a:t>emonstrou ser possível compreender que a lógica </a:t>
            </a:r>
            <a:r>
              <a:rPr lang="pt-BR" sz="2000" b="1" dirty="0" smtClean="0"/>
              <a:t>não é algo inato</a:t>
            </a:r>
            <a:r>
              <a:rPr lang="pt-BR" sz="2000" dirty="0" smtClean="0"/>
              <a:t>, isto é, que já nasce com a pessoa. Trata-se de um fenômeno que se desenvolve gradativamente no ser humano e que depende dos seguintes fatores:</a:t>
            </a:r>
          </a:p>
          <a:p>
            <a:pPr algn="just">
              <a:lnSpc>
                <a:spcPct val="150000"/>
              </a:lnSpc>
            </a:pPr>
            <a:r>
              <a:rPr lang="pt-BR" sz="2000" dirty="0" smtClean="0"/>
              <a:t> • biológicos (crescimento orgânico e maturação do sistema nervoso); • exercício e experiência física (ação da pessoa sobre os objetos que precisa conhecer);• interações e transmissões sociais (ocorrem por meio da linguagem); •               e </a:t>
            </a:r>
            <a:r>
              <a:rPr lang="pt-BR" sz="2000" b="1" dirty="0" err="1" smtClean="0"/>
              <a:t>equilibração</a:t>
            </a:r>
            <a:r>
              <a:rPr lang="pt-BR" sz="2000" b="1" dirty="0" smtClean="0"/>
              <a:t> das ações.</a:t>
            </a:r>
            <a:endParaRPr lang="pt-BR" sz="2000" b="1" dirty="0"/>
          </a:p>
        </p:txBody>
      </p:sp>
    </p:spTree>
    <p:extLst>
      <p:ext uri="{BB962C8B-B14F-4D97-AF65-F5344CB8AC3E}">
        <p14:creationId xmlns="" xmlns:p14="http://schemas.microsoft.com/office/powerpoint/2010/main" val="14757144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Lápis de cera">
  <a:themeElements>
    <a:clrScheme name="Lápis de cera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Lápis de cera">
      <a:majorFont>
        <a:latin typeface="Comic Sans MS"/>
        <a:ea typeface=""/>
        <a:cs typeface=""/>
      </a:majorFont>
      <a:minorFont>
        <a:latin typeface="Comic Sans MS"/>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ápis de cera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Lápis de cera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Lápis de cera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Lápis de cera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Lápis de cera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Lápis de cera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Lápis de cera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Lápis de cera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tegração">
  <a:themeElements>
    <a:clrScheme name="Integração">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ntegração">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ção">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2401</TotalTime>
  <Words>3798</Words>
  <Application>Microsoft Office PowerPoint</Application>
  <PresentationFormat>Apresentação na tela (4:3)</PresentationFormat>
  <Paragraphs>296</Paragraphs>
  <Slides>80</Slides>
  <Notes>1</Notes>
  <HiddenSlides>0</HiddenSlides>
  <MMClips>0</MMClips>
  <ScaleCrop>false</ScaleCrop>
  <HeadingPairs>
    <vt:vector size="4" baseType="variant">
      <vt:variant>
        <vt:lpstr>Tema</vt:lpstr>
      </vt:variant>
      <vt:variant>
        <vt:i4>3</vt:i4>
      </vt:variant>
      <vt:variant>
        <vt:lpstr>Títulos de slides</vt:lpstr>
      </vt:variant>
      <vt:variant>
        <vt:i4>80</vt:i4>
      </vt:variant>
    </vt:vector>
  </HeadingPairs>
  <TitlesOfParts>
    <vt:vector size="83" baseType="lpstr">
      <vt:lpstr>Concurso</vt:lpstr>
      <vt:lpstr>Lápis de cera</vt:lpstr>
      <vt:lpstr>Integração</vt:lpstr>
      <vt:lpstr>   </vt:lpstr>
      <vt:lpstr>   Curso Preparatório para Concurso Público  IPET</vt:lpstr>
      <vt:lpstr>Aprendizagem e Desenvolvimento Humano</vt:lpstr>
      <vt:lpstr>Slide 4</vt:lpstr>
      <vt:lpstr>Slide 5</vt:lpstr>
      <vt:lpstr>Slide 6</vt:lpstr>
      <vt:lpstr>Ou seja, Para que o processo de desenvolvimento promova humanização, o aspecto biológico da pessoa deve ser considerado de maneira integrada aos aspectos relacional, contextual e cultural.</vt:lpstr>
      <vt:lpstr>Mas, foi sempre assim????</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AVALIAÇÃO      PPP Gestão Democrática</vt:lpstr>
      <vt:lpstr>Slide 38</vt:lpstr>
      <vt:lpstr>Slide 39</vt:lpstr>
      <vt:lpstr>Slide 40</vt:lpstr>
      <vt:lpstr>Slide 41</vt:lpstr>
      <vt:lpstr>Slide 42</vt:lpstr>
      <vt:lpstr>PROPOSTA CURRICULAR S.C. 1998</vt:lpstr>
      <vt:lpstr>PROPOSTA CURRICULAR S.C.</vt:lpstr>
      <vt:lpstr>Slide 45</vt:lpstr>
      <vt:lpstr>Slide 46</vt:lpstr>
      <vt:lpstr>Slide 47</vt:lpstr>
      <vt:lpstr>Slide 48</vt:lpstr>
      <vt:lpstr>PPP</vt:lpstr>
      <vt:lpstr>Slide 50</vt:lpstr>
      <vt:lpstr>Slide 51</vt:lpstr>
      <vt:lpstr>Slide 52</vt:lpstr>
      <vt:lpstr>Slide 53</vt:lpstr>
      <vt:lpstr>GESTÃO DEMOCRÁTICA – LDB</vt:lpstr>
      <vt:lpstr>GESTÃO DEMOCRÁTICA – LDB</vt:lpstr>
      <vt:lpstr>GESTÃO DEMOCRÁTICA – LDB</vt:lpstr>
      <vt:lpstr>Slide 57</vt:lpstr>
      <vt:lpstr>Quem deve elaborar o PPP? </vt:lpstr>
      <vt:lpstr>Slide 59</vt:lpstr>
      <vt:lpstr>Slide 60</vt:lpstr>
      <vt:lpstr>ESTRUTURAS CURRICULARES</vt:lpstr>
      <vt:lpstr>CURRÍCULO</vt:lpstr>
      <vt:lpstr>Conceito</vt:lpstr>
      <vt:lpstr>Conceito</vt:lpstr>
      <vt:lpstr>Slide 65</vt:lpstr>
      <vt:lpstr>Dimensões do Currículo</vt:lpstr>
      <vt:lpstr>Dimensões do Currículo</vt:lpstr>
      <vt:lpstr>Slide 68</vt:lpstr>
      <vt:lpstr>Teorias de Currículo</vt:lpstr>
      <vt:lpstr>As teorias críticas e pós-críticas</vt:lpstr>
      <vt:lpstr>Influências históricas no Brasil</vt:lpstr>
      <vt:lpstr>Slide 72</vt:lpstr>
      <vt:lpstr>Políticas Públicas</vt:lpstr>
      <vt:lpstr>RCNEI´S</vt:lpstr>
      <vt:lpstr>Slide 75</vt:lpstr>
      <vt:lpstr>DISCIPLINARIDADE INTERDISCIPLINARIDADE TRANSDISCIPLINARIDADE/TRANSVERSALIDADE      E aí??? </vt:lpstr>
      <vt:lpstr>Slide 77</vt:lpstr>
      <vt:lpstr>Slide 78</vt:lpstr>
      <vt:lpstr>Slide 79</vt:lpstr>
      <vt:lpstr>Slide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ASUS</dc:creator>
  <cp:lastModifiedBy>MBS Uniasselvi</cp:lastModifiedBy>
  <cp:revision>68</cp:revision>
  <dcterms:created xsi:type="dcterms:W3CDTF">2016-01-27T02:09:10Z</dcterms:created>
  <dcterms:modified xsi:type="dcterms:W3CDTF">2018-08-17T21:53:49Z</dcterms:modified>
</cp:coreProperties>
</file>