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9" r:id="rId2"/>
    <p:sldId id="260" r:id="rId3"/>
    <p:sldId id="261" r:id="rId4"/>
    <p:sldId id="285" r:id="rId5"/>
    <p:sldId id="312" r:id="rId6"/>
    <p:sldId id="262" r:id="rId7"/>
    <p:sldId id="263" r:id="rId8"/>
    <p:sldId id="266" r:id="rId9"/>
    <p:sldId id="267" r:id="rId10"/>
    <p:sldId id="286" r:id="rId11"/>
    <p:sldId id="287" r:id="rId12"/>
    <p:sldId id="268" r:id="rId13"/>
    <p:sldId id="288" r:id="rId14"/>
    <p:sldId id="289" r:id="rId15"/>
    <p:sldId id="290" r:id="rId16"/>
    <p:sldId id="269" r:id="rId17"/>
    <p:sldId id="291" r:id="rId18"/>
    <p:sldId id="270" r:id="rId19"/>
    <p:sldId id="292" r:id="rId20"/>
    <p:sldId id="293" r:id="rId21"/>
    <p:sldId id="294" r:id="rId22"/>
    <p:sldId id="272" r:id="rId23"/>
    <p:sldId id="295" r:id="rId24"/>
    <p:sldId id="274" r:id="rId25"/>
    <p:sldId id="298" r:id="rId26"/>
    <p:sldId id="277" r:id="rId27"/>
    <p:sldId id="313" r:id="rId28"/>
    <p:sldId id="314" r:id="rId29"/>
    <p:sldId id="280" r:id="rId30"/>
    <p:sldId id="281" r:id="rId31"/>
    <p:sldId id="299" r:id="rId32"/>
    <p:sldId id="282" r:id="rId33"/>
    <p:sldId id="283" r:id="rId34"/>
    <p:sldId id="300" r:id="rId35"/>
    <p:sldId id="301" r:id="rId36"/>
    <p:sldId id="302" r:id="rId37"/>
    <p:sldId id="303" r:id="rId38"/>
    <p:sldId id="304" r:id="rId39"/>
    <p:sldId id="306" r:id="rId40"/>
    <p:sldId id="307" r:id="rId41"/>
    <p:sldId id="308" r:id="rId42"/>
    <p:sldId id="309" r:id="rId4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56" autoAdjust="0"/>
  </p:normalViewPr>
  <p:slideViewPr>
    <p:cSldViewPr>
      <p:cViewPr varScale="1">
        <p:scale>
          <a:sx n="66" d="100"/>
          <a:sy n="66" d="100"/>
        </p:scale>
        <p:origin x="150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472817-D595-47C9-8E89-3EC2F24D0C9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F708D4F6-57B6-4CDD-A84C-9944C88A159A}">
      <dgm:prSet phldrT="[Texto]" custT="1"/>
      <dgm:spPr/>
      <dgm:t>
        <a:bodyPr/>
        <a:lstStyle/>
        <a:p>
          <a:r>
            <a:rPr lang="pt-BR" sz="2400" dirty="0" smtClean="0"/>
            <a:t>CAMPOS INTERATIVOS </a:t>
          </a:r>
          <a:endParaRPr lang="pt-BR" sz="2400" dirty="0"/>
        </a:p>
      </dgm:t>
    </dgm:pt>
    <dgm:pt modelId="{3C3E8241-1ADC-419C-BA68-C372A790E2E2}" type="parTrans" cxnId="{E9952CA0-2348-4EF8-9457-5FBC6A88AC92}">
      <dgm:prSet/>
      <dgm:spPr/>
      <dgm:t>
        <a:bodyPr/>
        <a:lstStyle/>
        <a:p>
          <a:endParaRPr lang="pt-BR"/>
        </a:p>
      </dgm:t>
    </dgm:pt>
    <dgm:pt modelId="{3BAF3B51-246A-4694-8A57-41125113CDE9}" type="sibTrans" cxnId="{E9952CA0-2348-4EF8-9457-5FBC6A88AC92}">
      <dgm:prSet/>
      <dgm:spPr/>
      <dgm:t>
        <a:bodyPr/>
        <a:lstStyle/>
        <a:p>
          <a:endParaRPr lang="pt-BR"/>
        </a:p>
      </dgm:t>
    </dgm:pt>
    <dgm:pt modelId="{3D88C9C7-A451-4D61-BED8-F5E79C57ECC4}">
      <dgm:prSet phldrT="[Texto]"/>
      <dgm:spPr/>
      <dgm:t>
        <a:bodyPr/>
        <a:lstStyle/>
        <a:p>
          <a:r>
            <a:rPr lang="pt-BR" dirty="0" smtClean="0"/>
            <a:t>Nos quais o sujeito age: na escola, ocorre a relação professor-aluno, professores-pais, aluno-aluno. Os cenários são: o ambiente físico que envolve as pessoas e seus papéis, as relações afetivas e de poder, as funções e as rotinas.</a:t>
          </a:r>
          <a:endParaRPr lang="pt-BR" dirty="0"/>
        </a:p>
      </dgm:t>
    </dgm:pt>
    <dgm:pt modelId="{5C4BBA12-5270-4C4C-B1BD-5CA7CF1DC703}" type="parTrans" cxnId="{5C98C99C-5A89-4159-9FE8-4D5F5BEAB7EE}">
      <dgm:prSet/>
      <dgm:spPr/>
      <dgm:t>
        <a:bodyPr/>
        <a:lstStyle/>
        <a:p>
          <a:endParaRPr lang="pt-BR"/>
        </a:p>
      </dgm:t>
    </dgm:pt>
    <dgm:pt modelId="{D2F237D6-6433-4EB9-BF95-D03BEA02F724}" type="sibTrans" cxnId="{5C98C99C-5A89-4159-9FE8-4D5F5BEAB7EE}">
      <dgm:prSet/>
      <dgm:spPr/>
      <dgm:t>
        <a:bodyPr/>
        <a:lstStyle/>
        <a:p>
          <a:endParaRPr lang="pt-BR"/>
        </a:p>
      </dgm:t>
    </dgm:pt>
    <dgm:pt modelId="{9BC69FB8-D081-4F78-B6F9-13B4A4F66E7B}">
      <dgm:prSet phldrT="[Texto]" custT="1"/>
      <dgm:spPr/>
      <dgm:t>
        <a:bodyPr/>
        <a:lstStyle/>
        <a:p>
          <a:r>
            <a:rPr lang="pt-BR" sz="2400" dirty="0" smtClean="0"/>
            <a:t>COMPONENTES INDIVIDUAIS </a:t>
          </a:r>
          <a:endParaRPr lang="pt-BR" sz="2400" dirty="0"/>
        </a:p>
      </dgm:t>
    </dgm:pt>
    <dgm:pt modelId="{D318543E-2686-4BB8-8A67-33CD7214CE64}" type="parTrans" cxnId="{B3FA54B8-CF28-4306-9D57-1CB17BAC2360}">
      <dgm:prSet/>
      <dgm:spPr/>
      <dgm:t>
        <a:bodyPr/>
        <a:lstStyle/>
        <a:p>
          <a:endParaRPr lang="pt-BR"/>
        </a:p>
      </dgm:t>
    </dgm:pt>
    <dgm:pt modelId="{AA534424-6B27-4D9D-8090-C39BEF92FBA6}" type="sibTrans" cxnId="{B3FA54B8-CF28-4306-9D57-1CB17BAC2360}">
      <dgm:prSet/>
      <dgm:spPr/>
      <dgm:t>
        <a:bodyPr/>
        <a:lstStyle/>
        <a:p>
          <a:endParaRPr lang="pt-BR"/>
        </a:p>
      </dgm:t>
    </dgm:pt>
    <dgm:pt modelId="{2FFD7D1C-B1A5-4D3D-BF67-80C302C923E6}">
      <dgm:prSet phldrT="[Texto]"/>
      <dgm:spPr/>
      <dgm:t>
        <a:bodyPr/>
        <a:lstStyle/>
        <a:p>
          <a:r>
            <a:rPr lang="pt-BR" dirty="0" smtClean="0"/>
            <a:t>Os quais se referem aos aspectos biopsicossociais dos envolvidos no processo: da criança, do professor e dos pais; </a:t>
          </a:r>
          <a:endParaRPr lang="pt-BR" dirty="0"/>
        </a:p>
      </dgm:t>
    </dgm:pt>
    <dgm:pt modelId="{ABF9E57D-80C4-4AB2-AFA1-C475EA59FC17}" type="parTrans" cxnId="{8687C1DE-DA0F-4609-B4D4-AC4DE49C805C}">
      <dgm:prSet/>
      <dgm:spPr/>
      <dgm:t>
        <a:bodyPr/>
        <a:lstStyle/>
        <a:p>
          <a:endParaRPr lang="pt-BR"/>
        </a:p>
      </dgm:t>
    </dgm:pt>
    <dgm:pt modelId="{3CF1492D-1282-4587-AC12-E285D082758A}" type="sibTrans" cxnId="{8687C1DE-DA0F-4609-B4D4-AC4DE49C805C}">
      <dgm:prSet/>
      <dgm:spPr/>
      <dgm:t>
        <a:bodyPr/>
        <a:lstStyle/>
        <a:p>
          <a:endParaRPr lang="pt-BR"/>
        </a:p>
      </dgm:t>
    </dgm:pt>
    <dgm:pt modelId="{F892F1E5-D85C-458B-A9E1-9F960869B90F}">
      <dgm:prSet phldrT="[Texto]" custT="1"/>
      <dgm:spPr/>
      <dgm:t>
        <a:bodyPr/>
        <a:lstStyle/>
        <a:p>
          <a:r>
            <a:rPr lang="pt-BR" sz="2400" dirty="0" smtClean="0"/>
            <a:t>TEMPO</a:t>
          </a:r>
          <a:endParaRPr lang="pt-BR" sz="2400" dirty="0"/>
        </a:p>
      </dgm:t>
    </dgm:pt>
    <dgm:pt modelId="{D3509DB8-B793-487E-A966-21188C9EE734}" type="parTrans" cxnId="{43BC9D22-A874-4D1A-9B8A-1A32171812B4}">
      <dgm:prSet/>
      <dgm:spPr/>
      <dgm:t>
        <a:bodyPr/>
        <a:lstStyle/>
        <a:p>
          <a:endParaRPr lang="pt-BR"/>
        </a:p>
      </dgm:t>
    </dgm:pt>
    <dgm:pt modelId="{4B9B819D-349A-4B09-A047-8F1789E59FD1}" type="sibTrans" cxnId="{43BC9D22-A874-4D1A-9B8A-1A32171812B4}">
      <dgm:prSet/>
      <dgm:spPr/>
      <dgm:t>
        <a:bodyPr/>
        <a:lstStyle/>
        <a:p>
          <a:endParaRPr lang="pt-BR"/>
        </a:p>
      </dgm:t>
    </dgm:pt>
    <dgm:pt modelId="{5770C8AF-C427-4323-8AC5-480DC5622EB2}">
      <dgm:prSet phldrT="[Texto]"/>
      <dgm:spPr/>
      <dgm:t>
        <a:bodyPr/>
        <a:lstStyle/>
        <a:p>
          <a:r>
            <a:rPr lang="pt-BR" dirty="0" smtClean="0"/>
            <a:t>Envolvido no processo de desenvolvimento de cada pessoa: o tempo vivido, o presente e o tempo prospectivo.</a:t>
          </a:r>
          <a:endParaRPr lang="pt-BR" dirty="0"/>
        </a:p>
      </dgm:t>
    </dgm:pt>
    <dgm:pt modelId="{30BCC8B2-F6A7-423C-9A19-53F0B3DCCAF6}" type="parTrans" cxnId="{C2DBCE26-C514-44C9-9EDF-705CD9BB362E}">
      <dgm:prSet/>
      <dgm:spPr/>
      <dgm:t>
        <a:bodyPr/>
        <a:lstStyle/>
        <a:p>
          <a:endParaRPr lang="pt-BR"/>
        </a:p>
      </dgm:t>
    </dgm:pt>
    <dgm:pt modelId="{B458926F-60F7-40A8-88C6-6496829FF3B7}" type="sibTrans" cxnId="{C2DBCE26-C514-44C9-9EDF-705CD9BB362E}">
      <dgm:prSet/>
      <dgm:spPr/>
      <dgm:t>
        <a:bodyPr/>
        <a:lstStyle/>
        <a:p>
          <a:endParaRPr lang="pt-BR"/>
        </a:p>
      </dgm:t>
    </dgm:pt>
    <dgm:pt modelId="{9C2FF27A-A7E8-4A45-96BC-98DD76F02146}" type="pres">
      <dgm:prSet presAssocID="{DB472817-D595-47C9-8E89-3EC2F24D0C93}" presName="Name0" presStyleCnt="0">
        <dgm:presLayoutVars>
          <dgm:dir/>
          <dgm:animLvl val="lvl"/>
          <dgm:resizeHandles val="exact"/>
        </dgm:presLayoutVars>
      </dgm:prSet>
      <dgm:spPr/>
      <dgm:t>
        <a:bodyPr/>
        <a:lstStyle/>
        <a:p>
          <a:endParaRPr lang="pt-BR"/>
        </a:p>
      </dgm:t>
    </dgm:pt>
    <dgm:pt modelId="{7F62701B-8EBB-40F8-895B-DE9057DE2141}" type="pres">
      <dgm:prSet presAssocID="{F708D4F6-57B6-4CDD-A84C-9944C88A159A}" presName="linNode" presStyleCnt="0"/>
      <dgm:spPr/>
    </dgm:pt>
    <dgm:pt modelId="{F0BE127F-499E-4DBB-9EC4-D3C4EB92E7C5}" type="pres">
      <dgm:prSet presAssocID="{F708D4F6-57B6-4CDD-A84C-9944C88A159A}" presName="parentText" presStyleLbl="node1" presStyleIdx="0" presStyleCnt="3">
        <dgm:presLayoutVars>
          <dgm:chMax val="1"/>
          <dgm:bulletEnabled val="1"/>
        </dgm:presLayoutVars>
      </dgm:prSet>
      <dgm:spPr/>
      <dgm:t>
        <a:bodyPr/>
        <a:lstStyle/>
        <a:p>
          <a:endParaRPr lang="pt-BR"/>
        </a:p>
      </dgm:t>
    </dgm:pt>
    <dgm:pt modelId="{88B86B60-3EED-42FE-B321-2296721F7B4B}" type="pres">
      <dgm:prSet presAssocID="{F708D4F6-57B6-4CDD-A84C-9944C88A159A}" presName="descendantText" presStyleLbl="alignAccFollowNode1" presStyleIdx="0" presStyleCnt="3">
        <dgm:presLayoutVars>
          <dgm:bulletEnabled val="1"/>
        </dgm:presLayoutVars>
      </dgm:prSet>
      <dgm:spPr/>
      <dgm:t>
        <a:bodyPr/>
        <a:lstStyle/>
        <a:p>
          <a:endParaRPr lang="pt-BR"/>
        </a:p>
      </dgm:t>
    </dgm:pt>
    <dgm:pt modelId="{8CE59D59-D5E5-42F4-BD1F-972652F41853}" type="pres">
      <dgm:prSet presAssocID="{3BAF3B51-246A-4694-8A57-41125113CDE9}" presName="sp" presStyleCnt="0"/>
      <dgm:spPr/>
    </dgm:pt>
    <dgm:pt modelId="{3314DB6F-770C-4E71-9EFA-14A63EE9DF6B}" type="pres">
      <dgm:prSet presAssocID="{9BC69FB8-D081-4F78-B6F9-13B4A4F66E7B}" presName="linNode" presStyleCnt="0"/>
      <dgm:spPr/>
    </dgm:pt>
    <dgm:pt modelId="{2172DF8F-D112-4565-96C8-1D72FAF8B579}" type="pres">
      <dgm:prSet presAssocID="{9BC69FB8-D081-4F78-B6F9-13B4A4F66E7B}" presName="parentText" presStyleLbl="node1" presStyleIdx="1" presStyleCnt="3">
        <dgm:presLayoutVars>
          <dgm:chMax val="1"/>
          <dgm:bulletEnabled val="1"/>
        </dgm:presLayoutVars>
      </dgm:prSet>
      <dgm:spPr/>
      <dgm:t>
        <a:bodyPr/>
        <a:lstStyle/>
        <a:p>
          <a:endParaRPr lang="pt-BR"/>
        </a:p>
      </dgm:t>
    </dgm:pt>
    <dgm:pt modelId="{45FD4B23-8353-4591-B7A3-7070C34D747D}" type="pres">
      <dgm:prSet presAssocID="{9BC69FB8-D081-4F78-B6F9-13B4A4F66E7B}" presName="descendantText" presStyleLbl="alignAccFollowNode1" presStyleIdx="1" presStyleCnt="3">
        <dgm:presLayoutVars>
          <dgm:bulletEnabled val="1"/>
        </dgm:presLayoutVars>
      </dgm:prSet>
      <dgm:spPr/>
      <dgm:t>
        <a:bodyPr/>
        <a:lstStyle/>
        <a:p>
          <a:endParaRPr lang="pt-BR"/>
        </a:p>
      </dgm:t>
    </dgm:pt>
    <dgm:pt modelId="{226BA136-91B2-40F9-A905-5E41AA43A14C}" type="pres">
      <dgm:prSet presAssocID="{AA534424-6B27-4D9D-8090-C39BEF92FBA6}" presName="sp" presStyleCnt="0"/>
      <dgm:spPr/>
    </dgm:pt>
    <dgm:pt modelId="{CE77D763-A0F1-447A-A4EE-EE2512573908}" type="pres">
      <dgm:prSet presAssocID="{F892F1E5-D85C-458B-A9E1-9F960869B90F}" presName="linNode" presStyleCnt="0"/>
      <dgm:spPr/>
    </dgm:pt>
    <dgm:pt modelId="{DD460C15-EBFD-4C40-B057-275D5D75C11D}" type="pres">
      <dgm:prSet presAssocID="{F892F1E5-D85C-458B-A9E1-9F960869B90F}" presName="parentText" presStyleLbl="node1" presStyleIdx="2" presStyleCnt="3">
        <dgm:presLayoutVars>
          <dgm:chMax val="1"/>
          <dgm:bulletEnabled val="1"/>
        </dgm:presLayoutVars>
      </dgm:prSet>
      <dgm:spPr/>
      <dgm:t>
        <a:bodyPr/>
        <a:lstStyle/>
        <a:p>
          <a:endParaRPr lang="pt-BR"/>
        </a:p>
      </dgm:t>
    </dgm:pt>
    <dgm:pt modelId="{83906CAF-743C-4285-8467-688EF3FAA7F7}" type="pres">
      <dgm:prSet presAssocID="{F892F1E5-D85C-458B-A9E1-9F960869B90F}" presName="descendantText" presStyleLbl="alignAccFollowNode1" presStyleIdx="2" presStyleCnt="3">
        <dgm:presLayoutVars>
          <dgm:bulletEnabled val="1"/>
        </dgm:presLayoutVars>
      </dgm:prSet>
      <dgm:spPr/>
      <dgm:t>
        <a:bodyPr/>
        <a:lstStyle/>
        <a:p>
          <a:endParaRPr lang="pt-BR"/>
        </a:p>
      </dgm:t>
    </dgm:pt>
  </dgm:ptLst>
  <dgm:cxnLst>
    <dgm:cxn modelId="{87A28D74-1D38-40AC-9E16-5356218482B6}" type="presOf" srcId="{F708D4F6-57B6-4CDD-A84C-9944C88A159A}" destId="{F0BE127F-499E-4DBB-9EC4-D3C4EB92E7C5}" srcOrd="0" destOrd="0" presId="urn:microsoft.com/office/officeart/2005/8/layout/vList5"/>
    <dgm:cxn modelId="{E9952CA0-2348-4EF8-9457-5FBC6A88AC92}" srcId="{DB472817-D595-47C9-8E89-3EC2F24D0C93}" destId="{F708D4F6-57B6-4CDD-A84C-9944C88A159A}" srcOrd="0" destOrd="0" parTransId="{3C3E8241-1ADC-419C-BA68-C372A790E2E2}" sibTransId="{3BAF3B51-246A-4694-8A57-41125113CDE9}"/>
    <dgm:cxn modelId="{886A615F-CBBD-420D-B7AF-ADF02E9479BC}" type="presOf" srcId="{5770C8AF-C427-4323-8AC5-480DC5622EB2}" destId="{83906CAF-743C-4285-8467-688EF3FAA7F7}" srcOrd="0" destOrd="0" presId="urn:microsoft.com/office/officeart/2005/8/layout/vList5"/>
    <dgm:cxn modelId="{5C98C99C-5A89-4159-9FE8-4D5F5BEAB7EE}" srcId="{F708D4F6-57B6-4CDD-A84C-9944C88A159A}" destId="{3D88C9C7-A451-4D61-BED8-F5E79C57ECC4}" srcOrd="0" destOrd="0" parTransId="{5C4BBA12-5270-4C4C-B1BD-5CA7CF1DC703}" sibTransId="{D2F237D6-6433-4EB9-BF95-D03BEA02F724}"/>
    <dgm:cxn modelId="{B3FA54B8-CF28-4306-9D57-1CB17BAC2360}" srcId="{DB472817-D595-47C9-8E89-3EC2F24D0C93}" destId="{9BC69FB8-D081-4F78-B6F9-13B4A4F66E7B}" srcOrd="1" destOrd="0" parTransId="{D318543E-2686-4BB8-8A67-33CD7214CE64}" sibTransId="{AA534424-6B27-4D9D-8090-C39BEF92FBA6}"/>
    <dgm:cxn modelId="{44E2AE59-DCE8-4628-8C41-13996CFA07A1}" type="presOf" srcId="{9BC69FB8-D081-4F78-B6F9-13B4A4F66E7B}" destId="{2172DF8F-D112-4565-96C8-1D72FAF8B579}" srcOrd="0" destOrd="0" presId="urn:microsoft.com/office/officeart/2005/8/layout/vList5"/>
    <dgm:cxn modelId="{43BC9D22-A874-4D1A-9B8A-1A32171812B4}" srcId="{DB472817-D595-47C9-8E89-3EC2F24D0C93}" destId="{F892F1E5-D85C-458B-A9E1-9F960869B90F}" srcOrd="2" destOrd="0" parTransId="{D3509DB8-B793-487E-A966-21188C9EE734}" sibTransId="{4B9B819D-349A-4B09-A047-8F1789E59FD1}"/>
    <dgm:cxn modelId="{C2DBCE26-C514-44C9-9EDF-705CD9BB362E}" srcId="{F892F1E5-D85C-458B-A9E1-9F960869B90F}" destId="{5770C8AF-C427-4323-8AC5-480DC5622EB2}" srcOrd="0" destOrd="0" parTransId="{30BCC8B2-F6A7-423C-9A19-53F0B3DCCAF6}" sibTransId="{B458926F-60F7-40A8-88C6-6496829FF3B7}"/>
    <dgm:cxn modelId="{2728DCC0-891A-4CF9-902A-ADD3BAEFE43F}" type="presOf" srcId="{2FFD7D1C-B1A5-4D3D-BF67-80C302C923E6}" destId="{45FD4B23-8353-4591-B7A3-7070C34D747D}" srcOrd="0" destOrd="0" presId="urn:microsoft.com/office/officeart/2005/8/layout/vList5"/>
    <dgm:cxn modelId="{DE01C990-5095-4C71-8B83-BF2FDB1674EF}" type="presOf" srcId="{F892F1E5-D85C-458B-A9E1-9F960869B90F}" destId="{DD460C15-EBFD-4C40-B057-275D5D75C11D}" srcOrd="0" destOrd="0" presId="urn:microsoft.com/office/officeart/2005/8/layout/vList5"/>
    <dgm:cxn modelId="{8687C1DE-DA0F-4609-B4D4-AC4DE49C805C}" srcId="{9BC69FB8-D081-4F78-B6F9-13B4A4F66E7B}" destId="{2FFD7D1C-B1A5-4D3D-BF67-80C302C923E6}" srcOrd="0" destOrd="0" parTransId="{ABF9E57D-80C4-4AB2-AFA1-C475EA59FC17}" sibTransId="{3CF1492D-1282-4587-AC12-E285D082758A}"/>
    <dgm:cxn modelId="{B97936ED-2375-4E1C-936B-CC44BA33DB3D}" type="presOf" srcId="{3D88C9C7-A451-4D61-BED8-F5E79C57ECC4}" destId="{88B86B60-3EED-42FE-B321-2296721F7B4B}" srcOrd="0" destOrd="0" presId="urn:microsoft.com/office/officeart/2005/8/layout/vList5"/>
    <dgm:cxn modelId="{891AC100-8A7F-4932-8A96-D681A4BD5A16}" type="presOf" srcId="{DB472817-D595-47C9-8E89-3EC2F24D0C93}" destId="{9C2FF27A-A7E8-4A45-96BC-98DD76F02146}" srcOrd="0" destOrd="0" presId="urn:microsoft.com/office/officeart/2005/8/layout/vList5"/>
    <dgm:cxn modelId="{42BA8A27-1530-4F2D-BCF8-B0390C894425}" type="presParOf" srcId="{9C2FF27A-A7E8-4A45-96BC-98DD76F02146}" destId="{7F62701B-8EBB-40F8-895B-DE9057DE2141}" srcOrd="0" destOrd="0" presId="urn:microsoft.com/office/officeart/2005/8/layout/vList5"/>
    <dgm:cxn modelId="{16C4984D-1F16-42B5-93FF-B1A025637EB1}" type="presParOf" srcId="{7F62701B-8EBB-40F8-895B-DE9057DE2141}" destId="{F0BE127F-499E-4DBB-9EC4-D3C4EB92E7C5}" srcOrd="0" destOrd="0" presId="urn:microsoft.com/office/officeart/2005/8/layout/vList5"/>
    <dgm:cxn modelId="{C657516C-6288-4785-9DA4-E33606FEE80D}" type="presParOf" srcId="{7F62701B-8EBB-40F8-895B-DE9057DE2141}" destId="{88B86B60-3EED-42FE-B321-2296721F7B4B}" srcOrd="1" destOrd="0" presId="urn:microsoft.com/office/officeart/2005/8/layout/vList5"/>
    <dgm:cxn modelId="{355FCD11-D87F-4941-8936-268D5CED9E88}" type="presParOf" srcId="{9C2FF27A-A7E8-4A45-96BC-98DD76F02146}" destId="{8CE59D59-D5E5-42F4-BD1F-972652F41853}" srcOrd="1" destOrd="0" presId="urn:microsoft.com/office/officeart/2005/8/layout/vList5"/>
    <dgm:cxn modelId="{A46186C9-2769-4479-A3E9-CDDBB7884C16}" type="presParOf" srcId="{9C2FF27A-A7E8-4A45-96BC-98DD76F02146}" destId="{3314DB6F-770C-4E71-9EFA-14A63EE9DF6B}" srcOrd="2" destOrd="0" presId="urn:microsoft.com/office/officeart/2005/8/layout/vList5"/>
    <dgm:cxn modelId="{7DA64450-4C78-4810-AA99-762E48CF7770}" type="presParOf" srcId="{3314DB6F-770C-4E71-9EFA-14A63EE9DF6B}" destId="{2172DF8F-D112-4565-96C8-1D72FAF8B579}" srcOrd="0" destOrd="0" presId="urn:microsoft.com/office/officeart/2005/8/layout/vList5"/>
    <dgm:cxn modelId="{4E946D39-9E2D-43D8-A418-6C6B885A1330}" type="presParOf" srcId="{3314DB6F-770C-4E71-9EFA-14A63EE9DF6B}" destId="{45FD4B23-8353-4591-B7A3-7070C34D747D}" srcOrd="1" destOrd="0" presId="urn:microsoft.com/office/officeart/2005/8/layout/vList5"/>
    <dgm:cxn modelId="{F790FD9B-2A7E-4EDC-ADAF-BF3D349B8A92}" type="presParOf" srcId="{9C2FF27A-A7E8-4A45-96BC-98DD76F02146}" destId="{226BA136-91B2-40F9-A905-5E41AA43A14C}" srcOrd="3" destOrd="0" presId="urn:microsoft.com/office/officeart/2005/8/layout/vList5"/>
    <dgm:cxn modelId="{4DE58702-4F80-45FC-9CEF-395B632D24EC}" type="presParOf" srcId="{9C2FF27A-A7E8-4A45-96BC-98DD76F02146}" destId="{CE77D763-A0F1-447A-A4EE-EE2512573908}" srcOrd="4" destOrd="0" presId="urn:microsoft.com/office/officeart/2005/8/layout/vList5"/>
    <dgm:cxn modelId="{ED81DAFF-1710-4DF4-9F6C-7DFF6AB38392}" type="presParOf" srcId="{CE77D763-A0F1-447A-A4EE-EE2512573908}" destId="{DD460C15-EBFD-4C40-B057-275D5D75C11D}" srcOrd="0" destOrd="0" presId="urn:microsoft.com/office/officeart/2005/8/layout/vList5"/>
    <dgm:cxn modelId="{B3BE8C48-A01D-4FDF-8632-0F1853401BB2}" type="presParOf" srcId="{CE77D763-A0F1-447A-A4EE-EE2512573908}" destId="{83906CAF-743C-4285-8467-688EF3FAA7F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86B60-3EED-42FE-B321-2296721F7B4B}">
      <dsp:nvSpPr>
        <dsp:cNvPr id="0" name=""/>
        <dsp:cNvSpPr/>
      </dsp:nvSpPr>
      <dsp:spPr>
        <a:xfrm rot="5400000">
          <a:off x="5260778" y="-1783281"/>
          <a:ext cx="1768078" cy="5783357"/>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smtClean="0"/>
            <a:t>Nos quais o sujeito age: na escola, ocorre a relação professor-aluno, professores-pais, aluno-aluno. Os cenários são: o ambiente físico que envolve as pessoas e seus papéis, as relações afetivas e de poder, as funções e as rotinas.</a:t>
          </a:r>
          <a:endParaRPr lang="pt-BR" sz="1700" kern="1200" dirty="0"/>
        </a:p>
      </dsp:txBody>
      <dsp:txXfrm rot="-5400000">
        <a:off x="3253139" y="310668"/>
        <a:ext cx="5697047" cy="1595458"/>
      </dsp:txXfrm>
    </dsp:sp>
    <dsp:sp modelId="{F0BE127F-499E-4DBB-9EC4-D3C4EB92E7C5}">
      <dsp:nvSpPr>
        <dsp:cNvPr id="0" name=""/>
        <dsp:cNvSpPr/>
      </dsp:nvSpPr>
      <dsp:spPr>
        <a:xfrm>
          <a:off x="0" y="3348"/>
          <a:ext cx="3253138" cy="221009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smtClean="0"/>
            <a:t>CAMPOS INTERATIVOS </a:t>
          </a:r>
          <a:endParaRPr lang="pt-BR" sz="2400" kern="1200" dirty="0"/>
        </a:p>
      </dsp:txBody>
      <dsp:txXfrm>
        <a:off x="107888" y="111236"/>
        <a:ext cx="3037362" cy="1994321"/>
      </dsp:txXfrm>
    </dsp:sp>
    <dsp:sp modelId="{45FD4B23-8353-4591-B7A3-7070C34D747D}">
      <dsp:nvSpPr>
        <dsp:cNvPr id="0" name=""/>
        <dsp:cNvSpPr/>
      </dsp:nvSpPr>
      <dsp:spPr>
        <a:xfrm rot="5400000">
          <a:off x="5260778" y="537321"/>
          <a:ext cx="1768078" cy="5783357"/>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smtClean="0"/>
            <a:t>Os quais se referem aos aspectos biopsicossociais dos envolvidos no processo: da criança, do professor e dos pais; </a:t>
          </a:r>
          <a:endParaRPr lang="pt-BR" sz="1700" kern="1200" dirty="0"/>
        </a:p>
      </dsp:txBody>
      <dsp:txXfrm rot="-5400000">
        <a:off x="3253139" y="2631270"/>
        <a:ext cx="5697047" cy="1595458"/>
      </dsp:txXfrm>
    </dsp:sp>
    <dsp:sp modelId="{2172DF8F-D112-4565-96C8-1D72FAF8B579}">
      <dsp:nvSpPr>
        <dsp:cNvPr id="0" name=""/>
        <dsp:cNvSpPr/>
      </dsp:nvSpPr>
      <dsp:spPr>
        <a:xfrm>
          <a:off x="0" y="2323951"/>
          <a:ext cx="3253138" cy="221009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smtClean="0"/>
            <a:t>COMPONENTES INDIVIDUAIS </a:t>
          </a:r>
          <a:endParaRPr lang="pt-BR" sz="2400" kern="1200" dirty="0"/>
        </a:p>
      </dsp:txBody>
      <dsp:txXfrm>
        <a:off x="107888" y="2431839"/>
        <a:ext cx="3037362" cy="1994321"/>
      </dsp:txXfrm>
    </dsp:sp>
    <dsp:sp modelId="{83906CAF-743C-4285-8467-688EF3FAA7F7}">
      <dsp:nvSpPr>
        <dsp:cNvPr id="0" name=""/>
        <dsp:cNvSpPr/>
      </dsp:nvSpPr>
      <dsp:spPr>
        <a:xfrm rot="5400000">
          <a:off x="5260778" y="2857923"/>
          <a:ext cx="1768078" cy="5783357"/>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smtClean="0"/>
            <a:t>Envolvido no processo de desenvolvimento de cada pessoa: o tempo vivido, o presente e o tempo prospectivo.</a:t>
          </a:r>
          <a:endParaRPr lang="pt-BR" sz="1700" kern="1200" dirty="0"/>
        </a:p>
      </dsp:txBody>
      <dsp:txXfrm rot="-5400000">
        <a:off x="3253139" y="4951872"/>
        <a:ext cx="5697047" cy="1595458"/>
      </dsp:txXfrm>
    </dsp:sp>
    <dsp:sp modelId="{DD460C15-EBFD-4C40-B057-275D5D75C11D}">
      <dsp:nvSpPr>
        <dsp:cNvPr id="0" name=""/>
        <dsp:cNvSpPr/>
      </dsp:nvSpPr>
      <dsp:spPr>
        <a:xfrm>
          <a:off x="0" y="4644553"/>
          <a:ext cx="3253138" cy="221009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smtClean="0"/>
            <a:t>TEMPO</a:t>
          </a:r>
          <a:endParaRPr lang="pt-BR" sz="2400" kern="1200" dirty="0"/>
        </a:p>
      </dsp:txBody>
      <dsp:txXfrm>
        <a:off x="107888" y="4752441"/>
        <a:ext cx="3037362" cy="199432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2868BB-7D9B-486F-B296-D208557E64F6}" type="datetimeFigureOut">
              <a:rPr lang="pt-BR" smtClean="0"/>
              <a:t>08/09/2017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02410A-D85B-4294-9AC4-A1E7A56597A0}" type="slidenum">
              <a:rPr lang="pt-BR" smtClean="0"/>
              <a:t>‹nº›</a:t>
            </a:fld>
            <a:endParaRPr lang="pt-BR"/>
          </a:p>
        </p:txBody>
      </p:sp>
    </p:spTree>
    <p:extLst>
      <p:ext uri="{BB962C8B-B14F-4D97-AF65-F5344CB8AC3E}">
        <p14:creationId xmlns:p14="http://schemas.microsoft.com/office/powerpoint/2010/main" val="321954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902410A-D85B-4294-9AC4-A1E7A56597A0}" type="slidenum">
              <a:rPr lang="pt-BR" smtClean="0"/>
              <a:t>33</a:t>
            </a:fld>
            <a:endParaRPr lang="pt-BR"/>
          </a:p>
        </p:txBody>
      </p:sp>
    </p:spTree>
    <p:extLst>
      <p:ext uri="{BB962C8B-B14F-4D97-AF65-F5344CB8AC3E}">
        <p14:creationId xmlns:p14="http://schemas.microsoft.com/office/powerpoint/2010/main" val="1076710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3B364722-BFB5-4A1F-8688-A133C341EC31}" type="datetimeFigureOut">
              <a:rPr lang="pt-BR" smtClean="0"/>
              <a:t>08/09/2017</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59AF560E-F763-4847-8C1B-E1F223CFA514}"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3B364722-BFB5-4A1F-8688-A133C341EC31}" type="datetimeFigureOut">
              <a:rPr lang="pt-BR" smtClean="0"/>
              <a:t>08/09/2017</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59AF560E-F763-4847-8C1B-E1F223CFA514}"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3B364722-BFB5-4A1F-8688-A133C341EC31}" type="datetimeFigureOut">
              <a:rPr lang="pt-BR" smtClean="0"/>
              <a:t>08/09/2017</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59AF560E-F763-4847-8C1B-E1F223CFA514}"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3B364722-BFB5-4A1F-8688-A133C341EC31}" type="datetimeFigureOut">
              <a:rPr lang="pt-BR" smtClean="0"/>
              <a:t>08/09/2017</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59AF560E-F763-4847-8C1B-E1F223CFA514}" type="slidenum">
              <a:rPr lang="pt-BR" smtClean="0"/>
              <a:t>‹nº›</a:t>
            </a:fld>
            <a:endParaRPr lang="pt-BR"/>
          </a:p>
        </p:txBody>
      </p:sp>
      <p:sp>
        <p:nvSpPr>
          <p:cNvPr id="7" name="Título 6"/>
          <p:cNvSpPr>
            <a:spLocks noGrp="1"/>
          </p:cNvSpPr>
          <p:nvPr>
            <p:ph type="title"/>
          </p:nvPr>
        </p:nvSpPr>
        <p:spPr/>
        <p:txBody>
          <a:bodyPr rtlCol="0"/>
          <a:lstStyle>
            <a:extLst/>
          </a:lstStyle>
          <a:p>
            <a:r>
              <a:rPr kumimoji="0" lang="pt-BR" smtClean="0"/>
              <a:t>Clique para editar o título mestre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p:txBody>
          <a:bodyPr/>
          <a:lstStyle>
            <a:extLst/>
          </a:lstStyle>
          <a:p>
            <a:fld id="{3B364722-BFB5-4A1F-8688-A133C341EC31}" type="datetimeFigureOut">
              <a:rPr lang="pt-BR" smtClean="0"/>
              <a:t>08/09/2017</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59AF560E-F763-4847-8C1B-E1F223CFA514}" type="slidenum">
              <a:rPr lang="pt-BR" smtClean="0"/>
              <a:t>‹nº›</a:t>
            </a:fld>
            <a:endParaRPr lang="pt-B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3B364722-BFB5-4A1F-8688-A133C341EC31}" type="datetimeFigureOut">
              <a:rPr lang="pt-BR" smtClean="0"/>
              <a:t>08/09/2017</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59AF560E-F763-4847-8C1B-E1F223CFA514}" type="slidenum">
              <a:rPr lang="pt-BR" smtClean="0"/>
              <a:t>‹nº›</a:t>
            </a:fld>
            <a:endParaRPr lang="pt-BR"/>
          </a:p>
        </p:txBody>
      </p:sp>
      <p:sp>
        <p:nvSpPr>
          <p:cNvPr id="8" name="Título 7"/>
          <p:cNvSpPr>
            <a:spLocks noGrp="1"/>
          </p:cNvSpPr>
          <p:nvPr>
            <p:ph type="title"/>
          </p:nvPr>
        </p:nvSpPr>
        <p:spPr/>
        <p:txBody>
          <a:bodyPr rtlCol="0"/>
          <a:lstStyle>
            <a:extLst/>
          </a:lstStyle>
          <a:p>
            <a:r>
              <a:rPr kumimoji="0" lang="pt-BR" smtClean="0"/>
              <a:t>Clique para editar 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3B364722-BFB5-4A1F-8688-A133C341EC31}" type="datetimeFigureOut">
              <a:rPr lang="pt-BR" smtClean="0"/>
              <a:t>08/09/2017</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59AF560E-F763-4847-8C1B-E1F223CFA514}" type="slidenum">
              <a:rPr lang="pt-BR" smtClean="0"/>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3B364722-BFB5-4A1F-8688-A133C341EC31}" type="datetimeFigureOut">
              <a:rPr lang="pt-BR" smtClean="0"/>
              <a:t>08/09/2017</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59AF560E-F763-4847-8C1B-E1F223CFA514}" type="slidenum">
              <a:rPr lang="pt-BR" smtClean="0"/>
              <a:t>‹nº›</a:t>
            </a:fld>
            <a:endParaRPr lang="pt-BR"/>
          </a:p>
        </p:txBody>
      </p:sp>
      <p:sp>
        <p:nvSpPr>
          <p:cNvPr id="6" name="Título 5"/>
          <p:cNvSpPr>
            <a:spLocks noGrp="1"/>
          </p:cNvSpPr>
          <p:nvPr>
            <p:ph type="title"/>
          </p:nvPr>
        </p:nvSpPr>
        <p:spPr/>
        <p:txBody>
          <a:bodyPr rtlCol="0"/>
          <a:lstStyle>
            <a:extLst/>
          </a:lstStyle>
          <a:p>
            <a:r>
              <a:rPr kumimoji="0" lang="pt-BR" smtClean="0"/>
              <a:t>Clique para editar 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3B364722-BFB5-4A1F-8688-A133C341EC31}" type="datetimeFigureOut">
              <a:rPr lang="pt-BR" smtClean="0"/>
              <a:t>08/09/2017</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59AF560E-F763-4847-8C1B-E1F223CFA514}"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3B364722-BFB5-4A1F-8688-A133C341EC31}" type="datetimeFigureOut">
              <a:rPr lang="pt-BR" smtClean="0"/>
              <a:t>08/09/2017</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59AF560E-F763-4847-8C1B-E1F223CFA514}" type="slidenum">
              <a:rPr lang="pt-BR" smtClean="0"/>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3B364722-BFB5-4A1F-8688-A133C341EC31}" type="datetimeFigureOut">
              <a:rPr lang="pt-BR" smtClean="0"/>
              <a:t>08/09/2017</a:t>
            </a:fld>
            <a:endParaRPr lang="pt-B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59AF560E-F763-4847-8C1B-E1F223CFA514}" type="slidenum">
              <a:rPr lang="pt-BR" smtClean="0"/>
              <a:t>‹nº›</a:t>
            </a:fld>
            <a:endParaRPr lang="pt-B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ângulo retângu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ângulo retângu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364722-BFB5-4A1F-8688-A133C341EC31}" type="datetimeFigureOut">
              <a:rPr lang="pt-BR" smtClean="0"/>
              <a:t>08/09/2017</a:t>
            </a:fld>
            <a:endParaRPr lang="pt-B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9AF560E-F763-4847-8C1B-E1F223CFA514}"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260648"/>
            <a:ext cx="8064896" cy="5201424"/>
          </a:xfrm>
          <a:prstGeom prst="rect">
            <a:avLst/>
          </a:prstGeom>
          <a:noFill/>
        </p:spPr>
        <p:txBody>
          <a:bodyPr wrap="square" rtlCol="0">
            <a:spAutoFit/>
          </a:bodyPr>
          <a:lstStyle/>
          <a:p>
            <a:pPr algn="just"/>
            <a:r>
              <a:rPr lang="pt-BR" sz="2000" dirty="0" smtClean="0"/>
              <a:t>Atualmente, o estudo do desenvolvimento humano enquanto processo abrange:</a:t>
            </a:r>
          </a:p>
          <a:p>
            <a:pPr algn="just"/>
            <a:r>
              <a:rPr lang="pt-BR" sz="2000" dirty="0" smtClean="0"/>
              <a:t> • a compreensão dos processos </a:t>
            </a:r>
            <a:r>
              <a:rPr lang="pt-BR" sz="2000" dirty="0" err="1" smtClean="0"/>
              <a:t>psicobiológicos</a:t>
            </a:r>
            <a:r>
              <a:rPr lang="pt-BR" sz="2000" dirty="0" smtClean="0"/>
              <a:t> nele envolvidos (genética, evolução e regulações fisiológicas);</a:t>
            </a:r>
          </a:p>
          <a:p>
            <a:pPr algn="just"/>
            <a:r>
              <a:rPr lang="pt-BR" sz="2000" dirty="0" smtClean="0"/>
              <a:t> • a análise do espaço sociocultural (família, escola e amigos); </a:t>
            </a:r>
          </a:p>
          <a:p>
            <a:pPr algn="just"/>
            <a:r>
              <a:rPr lang="pt-BR" sz="2000" dirty="0" smtClean="0"/>
              <a:t>• a análise do tempo real (história e cultura); </a:t>
            </a:r>
          </a:p>
          <a:p>
            <a:pPr algn="just"/>
            <a:r>
              <a:rPr lang="pt-BR" sz="2000" dirty="0" smtClean="0"/>
              <a:t>• o desdobramento das ações das pessoas.</a:t>
            </a:r>
          </a:p>
          <a:p>
            <a:endParaRPr lang="pt-BR" dirty="0"/>
          </a:p>
          <a:p>
            <a:r>
              <a:rPr lang="pt-BR" dirty="0" smtClean="0"/>
              <a:t>O ensino é uma atividade voluntária que se propõe a modificar o comportamento, os esquemas mentais e as atitudes do aprendiz. Em outras palavras, </a:t>
            </a:r>
            <a:r>
              <a:rPr lang="pt-BR" b="1" dirty="0" smtClean="0"/>
              <a:t>APRENDER É MUDAR</a:t>
            </a:r>
            <a:r>
              <a:rPr lang="pt-BR" dirty="0" smtClean="0"/>
              <a:t>.  </a:t>
            </a:r>
          </a:p>
          <a:p>
            <a:endParaRPr lang="pt-BR" dirty="0"/>
          </a:p>
          <a:p>
            <a:pPr algn="ctr"/>
            <a:r>
              <a:rPr lang="pt-BR" sz="2400" b="1" dirty="0" smtClean="0"/>
              <a:t>PRECISAMOS TER CLAREZA DO QUE QUEREMOS MUDAR! </a:t>
            </a:r>
          </a:p>
          <a:p>
            <a:endParaRPr lang="pt-BR" dirty="0"/>
          </a:p>
          <a:p>
            <a:endParaRPr lang="pt-BR" dirty="0" smtClean="0"/>
          </a:p>
          <a:p>
            <a:endParaRPr lang="pt-BR" dirty="0"/>
          </a:p>
        </p:txBody>
      </p:sp>
    </p:spTree>
    <p:extLst>
      <p:ext uri="{BB962C8B-B14F-4D97-AF65-F5344CB8AC3E}">
        <p14:creationId xmlns:p14="http://schemas.microsoft.com/office/powerpoint/2010/main" val="3746038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6617196"/>
          </a:xfrm>
          <a:prstGeom prst="rect">
            <a:avLst/>
          </a:prstGeom>
          <a:noFill/>
        </p:spPr>
        <p:txBody>
          <a:bodyPr wrap="square" rtlCol="0">
            <a:spAutoFit/>
          </a:bodyPr>
          <a:lstStyle/>
          <a:p>
            <a:pPr algn="just"/>
            <a:r>
              <a:rPr lang="pt-BR" sz="2000" dirty="0"/>
              <a:t>Há dois mecanismos envolvidos na adaptação dos processos mentais às novas situações às quais a pessoa precisa se adaptar: </a:t>
            </a:r>
            <a:endParaRPr lang="pt-BR" sz="2000" dirty="0" smtClean="0"/>
          </a:p>
          <a:p>
            <a:pPr algn="just"/>
            <a:endParaRPr lang="pt-BR" sz="2000" dirty="0" smtClean="0"/>
          </a:p>
          <a:p>
            <a:pPr algn="just"/>
            <a:r>
              <a:rPr lang="pt-BR" sz="2000" dirty="0" smtClean="0"/>
              <a:t>• </a:t>
            </a:r>
            <a:r>
              <a:rPr lang="pt-BR" sz="2000" b="1" dirty="0">
                <a:solidFill>
                  <a:srgbClr val="FF0000"/>
                </a:solidFill>
              </a:rPr>
              <a:t>assimilação:</a:t>
            </a:r>
            <a:r>
              <a:rPr lang="pt-BR" sz="2000" dirty="0">
                <a:solidFill>
                  <a:srgbClr val="FF0000"/>
                </a:solidFill>
              </a:rPr>
              <a:t> </a:t>
            </a:r>
            <a:r>
              <a:rPr lang="pt-BR" sz="2000" dirty="0"/>
              <a:t>que é a incorporação de novas experiências ou de informações à estrutura mental já existente, sem alterá-la e </a:t>
            </a:r>
            <a:endParaRPr lang="pt-BR" sz="2000" dirty="0" smtClean="0"/>
          </a:p>
          <a:p>
            <a:pPr algn="just"/>
            <a:endParaRPr lang="pt-BR" sz="2000" dirty="0"/>
          </a:p>
          <a:p>
            <a:pPr algn="just"/>
            <a:r>
              <a:rPr lang="pt-BR" sz="2000" dirty="0" smtClean="0"/>
              <a:t>• </a:t>
            </a:r>
            <a:r>
              <a:rPr lang="pt-BR" sz="2000" b="1" dirty="0">
                <a:solidFill>
                  <a:srgbClr val="FF0000"/>
                </a:solidFill>
              </a:rPr>
              <a:t>acomodação: </a:t>
            </a:r>
            <a:r>
              <a:rPr lang="pt-BR" sz="2000" dirty="0"/>
              <a:t>que é o processo de reorganização dessas estruturas, de tal forma que possam incorporar os novos conhecimentos, transformando-os para se ajustarem às novas exigências do meio. </a:t>
            </a:r>
          </a:p>
          <a:p>
            <a:endParaRPr lang="pt-BR" sz="2000" dirty="0" smtClean="0"/>
          </a:p>
          <a:p>
            <a:endParaRPr lang="pt-BR" sz="2000" dirty="0"/>
          </a:p>
          <a:p>
            <a:pPr>
              <a:lnSpc>
                <a:spcPct val="150000"/>
              </a:lnSpc>
            </a:pPr>
            <a:r>
              <a:rPr lang="pt-BR" sz="2000" dirty="0" smtClean="0">
                <a:solidFill>
                  <a:srgbClr val="0070C0"/>
                </a:solidFill>
              </a:rPr>
              <a:t>Para </a:t>
            </a:r>
            <a:r>
              <a:rPr lang="pt-BR" sz="2000" dirty="0">
                <a:solidFill>
                  <a:srgbClr val="0070C0"/>
                </a:solidFill>
              </a:rPr>
              <a:t>Piaget, a adaptação é um processo contínuo no qual a estrutura hereditária interage com o meio externo de modo a reconstituir-se visando a uma melhor sobrevivência</a:t>
            </a:r>
            <a:r>
              <a:rPr lang="pt-BR" sz="2000" dirty="0" smtClean="0">
                <a:solidFill>
                  <a:srgbClr val="0070C0"/>
                </a:solidFill>
              </a:rPr>
              <a:t>.</a:t>
            </a:r>
          </a:p>
          <a:p>
            <a:pPr>
              <a:lnSpc>
                <a:spcPct val="150000"/>
              </a:lnSpc>
            </a:pPr>
            <a:r>
              <a:rPr lang="pt-BR" sz="2000" dirty="0" smtClean="0">
                <a:solidFill>
                  <a:srgbClr val="0070C0"/>
                </a:solidFill>
              </a:rPr>
              <a:t> </a:t>
            </a:r>
            <a:r>
              <a:rPr lang="pt-BR" sz="2000" dirty="0">
                <a:solidFill>
                  <a:srgbClr val="0070C0"/>
                </a:solidFill>
              </a:rPr>
              <a:t>O conhecimento é uma relação </a:t>
            </a:r>
            <a:endParaRPr lang="pt-BR" sz="2000" dirty="0" smtClean="0">
              <a:solidFill>
                <a:srgbClr val="0070C0"/>
              </a:solidFill>
            </a:endParaRPr>
          </a:p>
          <a:p>
            <a:pPr>
              <a:lnSpc>
                <a:spcPct val="150000"/>
              </a:lnSpc>
            </a:pPr>
            <a:r>
              <a:rPr lang="pt-BR" sz="2000" dirty="0" smtClean="0">
                <a:solidFill>
                  <a:srgbClr val="0070C0"/>
                </a:solidFill>
              </a:rPr>
              <a:t>evolutiva </a:t>
            </a:r>
            <a:r>
              <a:rPr lang="pt-BR" sz="2000" dirty="0">
                <a:solidFill>
                  <a:srgbClr val="0070C0"/>
                </a:solidFill>
              </a:rPr>
              <a:t>da criança e de seu meio. </a:t>
            </a:r>
          </a:p>
          <a:p>
            <a:endParaRPr lang="pt-BR" dirty="0"/>
          </a:p>
          <a:p>
            <a:endParaRPr lang="pt-BR" dirty="0"/>
          </a:p>
          <a:p>
            <a:endParaRPr lang="pt-BR"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8166" y="4454459"/>
            <a:ext cx="4320480" cy="2389140"/>
          </a:xfrm>
          <a:prstGeom prst="rect">
            <a:avLst/>
          </a:prstGeom>
        </p:spPr>
      </p:pic>
    </p:spTree>
    <p:extLst>
      <p:ext uri="{BB962C8B-B14F-4D97-AF65-F5344CB8AC3E}">
        <p14:creationId xmlns:p14="http://schemas.microsoft.com/office/powerpoint/2010/main" val="679576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26972"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369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8771632"/>
          </a:xfrm>
          <a:prstGeom prst="rect">
            <a:avLst/>
          </a:prstGeom>
          <a:solidFill>
            <a:schemeClr val="accent6">
              <a:lumMod val="20000"/>
              <a:lumOff val="80000"/>
            </a:schemeClr>
          </a:solidFill>
        </p:spPr>
        <p:txBody>
          <a:bodyPr wrap="square" rtlCol="0">
            <a:spAutoFit/>
          </a:bodyPr>
          <a:lstStyle/>
          <a:p>
            <a:pPr algn="ctr"/>
            <a:r>
              <a:rPr lang="pt-BR" sz="2400" b="1" dirty="0" err="1" smtClean="0">
                <a:solidFill>
                  <a:srgbClr val="7030A0"/>
                </a:solidFill>
              </a:rPr>
              <a:t>Wallon</a:t>
            </a:r>
            <a:endParaRPr lang="pt-BR" sz="2400" b="1" dirty="0" smtClean="0">
              <a:solidFill>
                <a:srgbClr val="7030A0"/>
              </a:solidFill>
            </a:endParaRPr>
          </a:p>
          <a:p>
            <a:pPr algn="just">
              <a:lnSpc>
                <a:spcPct val="200000"/>
              </a:lnSpc>
            </a:pPr>
            <a:r>
              <a:rPr lang="pt-BR" sz="2400" dirty="0" err="1" smtClean="0"/>
              <a:t>Wallon</a:t>
            </a:r>
            <a:r>
              <a:rPr lang="pt-BR" sz="2400" dirty="0" smtClean="0"/>
              <a:t> dedicou-se a estudar a Psicologia considerando que a questão fundamental desta área é o estudo da consciência e que, para isso, seria necessário estudar o desenvolvimento da criança para explorar as origens biológicas da consciência. Buscou compreender o desenvolvimento humano sob a perspectiva da pessoa completa (emoção, afeto e movimento), considerando que as condições orgânicas e sociais constituem a emergência das atividades em cada estágio. </a:t>
            </a:r>
          </a:p>
          <a:p>
            <a:pPr algn="just">
              <a:lnSpc>
                <a:spcPct val="150000"/>
              </a:lnSpc>
            </a:pPr>
            <a:endParaRPr lang="pt-BR" sz="2400" dirty="0"/>
          </a:p>
          <a:p>
            <a:pPr algn="just">
              <a:lnSpc>
                <a:spcPct val="150000"/>
              </a:lnSpc>
            </a:pPr>
            <a:endParaRPr lang="pt-BR" sz="2400" dirty="0" smtClean="0"/>
          </a:p>
          <a:p>
            <a:pPr algn="just">
              <a:lnSpc>
                <a:spcPct val="150000"/>
              </a:lnSpc>
            </a:pPr>
            <a:endParaRPr lang="pt-BR" sz="2400" dirty="0"/>
          </a:p>
        </p:txBody>
      </p:sp>
    </p:spTree>
    <p:extLst>
      <p:ext uri="{BB962C8B-B14F-4D97-AF65-F5344CB8AC3E}">
        <p14:creationId xmlns:p14="http://schemas.microsoft.com/office/powerpoint/2010/main" val="3182006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476672"/>
            <a:ext cx="8136904" cy="646331"/>
          </a:xfrm>
          <a:prstGeom prst="rect">
            <a:avLst/>
          </a:prstGeom>
          <a:noFill/>
        </p:spPr>
        <p:txBody>
          <a:bodyPr wrap="square" rtlCol="0">
            <a:spAutoFit/>
          </a:bodyPr>
          <a:lstStyle/>
          <a:p>
            <a:endParaRPr lang="pt-BR" dirty="0"/>
          </a:p>
          <a:p>
            <a:endParaRPr lang="pt-B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401"/>
            <a:ext cx="9144000" cy="7157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205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6247864"/>
          </a:xfrm>
          <a:prstGeom prst="rect">
            <a:avLst/>
          </a:prstGeom>
          <a:noFill/>
        </p:spPr>
        <p:txBody>
          <a:bodyPr wrap="square" rtlCol="0">
            <a:spAutoFit/>
          </a:bodyPr>
          <a:lstStyle/>
          <a:p>
            <a:pPr algn="ctr"/>
            <a:r>
              <a:rPr lang="pt-BR" sz="2400" b="1" dirty="0" smtClean="0"/>
              <a:t>Estágios para </a:t>
            </a:r>
            <a:r>
              <a:rPr lang="pt-BR" sz="2400" b="1" dirty="0" err="1"/>
              <a:t>W</a:t>
            </a:r>
            <a:r>
              <a:rPr lang="pt-BR" sz="2400" b="1" dirty="0" err="1" smtClean="0"/>
              <a:t>allon</a:t>
            </a:r>
            <a:endParaRPr lang="pt-BR" sz="2400" b="1" dirty="0" smtClean="0"/>
          </a:p>
          <a:p>
            <a:endParaRPr lang="pt-BR" dirty="0"/>
          </a:p>
          <a:p>
            <a:pPr marL="285750" indent="-285750">
              <a:buFontTx/>
              <a:buChar char="-"/>
            </a:pPr>
            <a:r>
              <a:rPr lang="pt-BR" sz="2000" b="1" dirty="0" smtClean="0">
                <a:solidFill>
                  <a:srgbClr val="00B050"/>
                </a:solidFill>
              </a:rPr>
              <a:t>ESTÁGIO IMPULSIVO EMOCIONAL : (0 A 1 ANO)</a:t>
            </a:r>
          </a:p>
          <a:p>
            <a:pPr algn="just"/>
            <a:r>
              <a:rPr lang="pt-BR" sz="2000" dirty="0" smtClean="0"/>
              <a:t>Do </a:t>
            </a:r>
            <a:r>
              <a:rPr lang="pt-BR" sz="2000" dirty="0"/>
              <a:t>nascimento aos três meses, as atividades do ser humano visam à exploração do corpo e de suas sensibilidades externas e internas. Dos 4 aos 12 meses, já há padrões emocionais diferenciados para o medo, para a alegria, para a raiva. Inicia-se o processo de discriminação de formas de se comunicar pelo corpo</a:t>
            </a:r>
            <a:r>
              <a:rPr lang="pt-BR" sz="2000" dirty="0" smtClean="0"/>
              <a:t>.</a:t>
            </a:r>
          </a:p>
          <a:p>
            <a:pPr algn="just"/>
            <a:endParaRPr lang="pt-BR" sz="2000" dirty="0"/>
          </a:p>
          <a:p>
            <a:pPr marL="285750" indent="-285750" algn="just">
              <a:buFontTx/>
              <a:buChar char="-"/>
            </a:pPr>
            <a:r>
              <a:rPr lang="pt-BR" sz="2000" b="1" dirty="0" smtClean="0">
                <a:solidFill>
                  <a:srgbClr val="0070C0"/>
                </a:solidFill>
              </a:rPr>
              <a:t>ESTÁGIO SENSÓRIO-MOTOR E PROJETIVO (DE 1 A 3 ANOS)</a:t>
            </a:r>
            <a:r>
              <a:rPr lang="pt-BR" sz="2000" dirty="0" smtClean="0">
                <a:solidFill>
                  <a:srgbClr val="0070C0"/>
                </a:solidFill>
              </a:rPr>
              <a:t> </a:t>
            </a:r>
          </a:p>
          <a:p>
            <a:pPr algn="just"/>
            <a:r>
              <a:rPr lang="pt-BR" sz="2000" dirty="0" smtClean="0"/>
              <a:t>As </a:t>
            </a:r>
            <a:r>
              <a:rPr lang="pt-BR" sz="2000" dirty="0"/>
              <a:t>atividades se concentram na exploração do espaço-físico, sendo que são auxiliadas pela fala a qual acompanha os gestos. A discriminação pelos objetos promove o desenvolvimento afetivo e o cognitivo. • </a:t>
            </a:r>
            <a:endParaRPr lang="pt-BR" sz="2000" dirty="0" smtClean="0"/>
          </a:p>
          <a:p>
            <a:pPr marL="285750" indent="-285750" algn="just">
              <a:buFontTx/>
              <a:buChar char="-"/>
            </a:pPr>
            <a:endParaRPr lang="pt-BR" sz="2000" dirty="0">
              <a:solidFill>
                <a:srgbClr val="FF0000"/>
              </a:solidFill>
            </a:endParaRPr>
          </a:p>
          <a:p>
            <a:pPr marL="285750" indent="-285750" algn="just">
              <a:buFontTx/>
              <a:buChar char="-"/>
            </a:pPr>
            <a:r>
              <a:rPr lang="pt-BR" sz="2000" b="1" dirty="0" smtClean="0">
                <a:solidFill>
                  <a:srgbClr val="FF0000"/>
                </a:solidFill>
              </a:rPr>
              <a:t>ESTÁDIO DO PERSONALISMO (DE 3 A 6 ANOS) </a:t>
            </a:r>
          </a:p>
          <a:p>
            <a:pPr algn="just"/>
            <a:r>
              <a:rPr lang="pt-BR" sz="2000" dirty="0" smtClean="0"/>
              <a:t>Nesse estágio</a:t>
            </a:r>
            <a:r>
              <a:rPr lang="pt-BR" sz="2000" dirty="0"/>
              <a:t>, ocorre a exploração de si mesmo por meio de atividades de oposição ao outro (expulsão) e de sedução, de imitação. Inicia-se o processo de discriminação entre o eu e o outro, com insistência nas expressões eu, meu, </a:t>
            </a:r>
            <a:r>
              <a:rPr lang="pt-BR" sz="2000" dirty="0" smtClean="0"/>
              <a:t>não e </a:t>
            </a:r>
            <a:r>
              <a:rPr lang="pt-BR" sz="2000" dirty="0"/>
              <a:t>de categorização em vários níveis de </a:t>
            </a:r>
            <a:r>
              <a:rPr lang="pt-BR" dirty="0"/>
              <a:t>abstração.</a:t>
            </a:r>
          </a:p>
        </p:txBody>
      </p:sp>
    </p:spTree>
    <p:extLst>
      <p:ext uri="{BB962C8B-B14F-4D97-AF65-F5344CB8AC3E}">
        <p14:creationId xmlns:p14="http://schemas.microsoft.com/office/powerpoint/2010/main" val="523237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8604448" cy="6047809"/>
          </a:xfrm>
          <a:prstGeom prst="rect">
            <a:avLst/>
          </a:prstGeom>
          <a:noFill/>
        </p:spPr>
        <p:txBody>
          <a:bodyPr wrap="square" rtlCol="0">
            <a:spAutoFit/>
          </a:bodyPr>
          <a:lstStyle/>
          <a:p>
            <a:pPr marL="285750" indent="-285750">
              <a:lnSpc>
                <a:spcPct val="150000"/>
              </a:lnSpc>
              <a:buFontTx/>
              <a:buChar char="-"/>
            </a:pPr>
            <a:r>
              <a:rPr lang="pt-BR" b="1" dirty="0" smtClean="0">
                <a:solidFill>
                  <a:srgbClr val="00B0F0"/>
                </a:solidFill>
              </a:rPr>
              <a:t>ESTÁGIO CATEGORIAL (DE 6 A 11 ANOS) </a:t>
            </a:r>
          </a:p>
          <a:p>
            <a:pPr>
              <a:lnSpc>
                <a:spcPct val="150000"/>
              </a:lnSpc>
            </a:pPr>
            <a:r>
              <a:rPr lang="pt-BR" sz="2000" dirty="0" smtClean="0"/>
              <a:t>Como </a:t>
            </a:r>
            <a:r>
              <a:rPr lang="pt-BR" sz="2000" dirty="0"/>
              <a:t>já está clara a diferenciação entre o eu e o outro, a criança se sente mais à vontade para explorar o mundo físico em atividades de agrupamento, de seriação, de </a:t>
            </a:r>
            <a:r>
              <a:rPr lang="pt-BR" sz="2000" dirty="0" smtClean="0"/>
              <a:t>classificação.</a:t>
            </a:r>
          </a:p>
          <a:p>
            <a:pPr>
              <a:lnSpc>
                <a:spcPct val="150000"/>
              </a:lnSpc>
            </a:pPr>
            <a:r>
              <a:rPr lang="pt-BR" sz="2000" b="1" dirty="0" smtClean="0">
                <a:solidFill>
                  <a:srgbClr val="C00000"/>
                </a:solidFill>
              </a:rPr>
              <a:t>- ESTÁGIO DA PUBERDADE E ADOLESCÊNCIA (DOS 11 ANOS EM DIANTE) </a:t>
            </a:r>
          </a:p>
          <a:p>
            <a:pPr algn="just">
              <a:lnSpc>
                <a:spcPct val="150000"/>
              </a:lnSpc>
            </a:pPr>
            <a:r>
              <a:rPr lang="pt-BR" sz="2000" dirty="0" smtClean="0"/>
              <a:t>Na </a:t>
            </a:r>
            <a:r>
              <a:rPr lang="pt-BR" sz="2000" dirty="0"/>
              <a:t>puberdade e adolescência, acontece a exploração de si mesmo por meio de atividades de confronto, de autoafirmação, de questionamentos, </a:t>
            </a:r>
            <a:r>
              <a:rPr lang="pt-BR" sz="2000" dirty="0" smtClean="0"/>
              <a:t>apoiando-se </a:t>
            </a:r>
            <a:r>
              <a:rPr lang="pt-BR" sz="2000" dirty="0"/>
              <a:t>em grupos de pares e contrapondo-se aos valores. Há o </a:t>
            </a:r>
            <a:r>
              <a:rPr lang="pt-BR" sz="2000" dirty="0" err="1" smtClean="0"/>
              <a:t>domí</a:t>
            </a:r>
            <a:r>
              <a:rPr lang="pt-BR" sz="2000" dirty="0" smtClean="0"/>
              <a:t>-</a:t>
            </a:r>
          </a:p>
          <a:p>
            <a:pPr algn="just">
              <a:lnSpc>
                <a:spcPct val="150000"/>
              </a:lnSpc>
            </a:pPr>
            <a:r>
              <a:rPr lang="pt-BR" sz="2000" dirty="0" err="1" smtClean="0"/>
              <a:t>nio</a:t>
            </a:r>
            <a:r>
              <a:rPr lang="pt-BR" sz="2000" dirty="0" smtClean="0"/>
              <a:t> </a:t>
            </a:r>
            <a:r>
              <a:rPr lang="pt-BR" sz="2000" dirty="0"/>
              <a:t>de </a:t>
            </a:r>
            <a:r>
              <a:rPr lang="pt-BR" sz="2000" dirty="0" smtClean="0"/>
              <a:t>categorias</a:t>
            </a:r>
          </a:p>
          <a:p>
            <a:pPr algn="just">
              <a:lnSpc>
                <a:spcPct val="150000"/>
              </a:lnSpc>
            </a:pPr>
            <a:r>
              <a:rPr lang="pt-BR" sz="2000" dirty="0" smtClean="0"/>
              <a:t> </a:t>
            </a:r>
            <a:r>
              <a:rPr lang="pt-BR" sz="2000" dirty="0"/>
              <a:t>cognitivas de </a:t>
            </a:r>
            <a:r>
              <a:rPr lang="pt-BR" sz="2000" dirty="0" smtClean="0"/>
              <a:t>maior</a:t>
            </a:r>
          </a:p>
          <a:p>
            <a:pPr algn="just">
              <a:lnSpc>
                <a:spcPct val="150000"/>
              </a:lnSpc>
            </a:pPr>
            <a:r>
              <a:rPr lang="pt-BR" sz="2000" dirty="0" smtClean="0"/>
              <a:t> </a:t>
            </a:r>
            <a:r>
              <a:rPr lang="pt-BR" sz="2000" dirty="0"/>
              <a:t>nível de abstração.</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332" y="4257675"/>
            <a:ext cx="5613668"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31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6709529"/>
          </a:xfrm>
          <a:prstGeom prst="rect">
            <a:avLst/>
          </a:prstGeom>
          <a:noFill/>
        </p:spPr>
        <p:txBody>
          <a:bodyPr wrap="square" rtlCol="0">
            <a:spAutoFit/>
          </a:bodyPr>
          <a:lstStyle/>
          <a:p>
            <a:pPr algn="ctr"/>
            <a:r>
              <a:rPr lang="pt-BR" sz="2000" b="1" dirty="0" smtClean="0">
                <a:solidFill>
                  <a:srgbClr val="C00000"/>
                </a:solidFill>
              </a:rPr>
              <a:t>VYGOTSKY</a:t>
            </a:r>
          </a:p>
          <a:p>
            <a:pPr algn="ctr"/>
            <a:endParaRPr lang="pt-BR" sz="2000" b="1" dirty="0" smtClean="0">
              <a:solidFill>
                <a:srgbClr val="C00000"/>
              </a:solidFill>
            </a:endParaRPr>
          </a:p>
          <a:p>
            <a:pPr algn="just">
              <a:lnSpc>
                <a:spcPct val="150000"/>
              </a:lnSpc>
            </a:pPr>
            <a:r>
              <a:rPr lang="pt-BR" sz="2000" dirty="0" smtClean="0"/>
              <a:t>Vygotsky propõe o estudo da consciência com base em três ideias fundamentais:</a:t>
            </a:r>
          </a:p>
          <a:p>
            <a:pPr algn="just">
              <a:lnSpc>
                <a:spcPct val="150000"/>
              </a:lnSpc>
            </a:pPr>
            <a:r>
              <a:rPr lang="pt-BR" sz="2000" dirty="0" smtClean="0"/>
              <a:t> - método genético ou evolutivo como eixo </a:t>
            </a:r>
            <a:r>
              <a:rPr lang="pt-BR" sz="2000" smtClean="0"/>
              <a:t>básico: o </a:t>
            </a:r>
            <a:r>
              <a:rPr lang="pt-BR" sz="2000" dirty="0" smtClean="0"/>
              <a:t>estudo do desenvolvimento a partir do surgimento das funções mentais como processos biológicos que se tornam culturais, considerando os comportamentos que evoluíram na espécie humana;</a:t>
            </a:r>
          </a:p>
          <a:p>
            <a:pPr algn="just">
              <a:lnSpc>
                <a:spcPct val="150000"/>
              </a:lnSpc>
            </a:pPr>
            <a:r>
              <a:rPr lang="pt-BR" sz="2000" dirty="0" smtClean="0"/>
              <a:t> - </a:t>
            </a:r>
            <a:r>
              <a:rPr lang="pt-BR" sz="2000" dirty="0" smtClean="0">
                <a:solidFill>
                  <a:srgbClr val="C00000"/>
                </a:solidFill>
              </a:rPr>
              <a:t>os processos psicológicos superiores têm origem social: os processos psicológicos superiores (aprendidos) são distintos dos processos básicos (instintivos), porque dependem da interação do sujeito com outras pessoas para se desenvolverem. Durante o desenvolvimento humano, os processos básicos se transformam em processos psicológicos superiores, tais como o pensamento, a imaginação, a abstração, a memória mediada, a linguagem, etc. </a:t>
            </a:r>
            <a:endParaRPr lang="pt-BR" sz="2000" dirty="0">
              <a:solidFill>
                <a:srgbClr val="C00000"/>
              </a:solidFill>
            </a:endParaRPr>
          </a:p>
        </p:txBody>
      </p:sp>
    </p:spTree>
    <p:extLst>
      <p:ext uri="{BB962C8B-B14F-4D97-AF65-F5344CB8AC3E}">
        <p14:creationId xmlns:p14="http://schemas.microsoft.com/office/powerpoint/2010/main" val="198141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8316416" cy="4431983"/>
          </a:xfrm>
          <a:prstGeom prst="rect">
            <a:avLst/>
          </a:prstGeom>
          <a:noFill/>
        </p:spPr>
        <p:txBody>
          <a:bodyPr wrap="square" rtlCol="0">
            <a:spAutoFit/>
          </a:bodyPr>
          <a:lstStyle/>
          <a:p>
            <a:pPr algn="just"/>
            <a:r>
              <a:rPr lang="pt-BR" sz="2400" dirty="0"/>
              <a:t>Para Vygotsky, primeiramente os processos estão no universo coletivo (o </a:t>
            </a:r>
            <a:r>
              <a:rPr lang="pt-BR" sz="2400" b="1" dirty="0" err="1"/>
              <a:t>interpsicológico</a:t>
            </a:r>
            <a:r>
              <a:rPr lang="pt-BR" sz="2400" b="1" dirty="0"/>
              <a:t>)</a:t>
            </a:r>
            <a:r>
              <a:rPr lang="pt-BR" sz="2400" dirty="0"/>
              <a:t> e, por meio da aprendizagem, são internalizados (o </a:t>
            </a:r>
            <a:r>
              <a:rPr lang="pt-BR" sz="2400" b="1" dirty="0" err="1"/>
              <a:t>intrapsicológico</a:t>
            </a:r>
            <a:r>
              <a:rPr lang="pt-BR" sz="2400" dirty="0"/>
              <a:t>) pela pessoa de acordo com seu modo particular de pensar sobre o mundo</a:t>
            </a:r>
            <a:r>
              <a:rPr lang="pt-BR" sz="2400" dirty="0" smtClean="0"/>
              <a:t>;</a:t>
            </a:r>
          </a:p>
          <a:p>
            <a:pPr algn="just"/>
            <a:endParaRPr lang="pt-BR" sz="2400" dirty="0" smtClean="0"/>
          </a:p>
          <a:p>
            <a:pPr algn="just"/>
            <a:r>
              <a:rPr lang="pt-BR" sz="2400" dirty="0" smtClean="0"/>
              <a:t> </a:t>
            </a:r>
            <a:r>
              <a:rPr lang="pt-BR" sz="2400" dirty="0"/>
              <a:t>- o caráter mediado pelos instrumentos desses processos: </a:t>
            </a:r>
            <a:r>
              <a:rPr lang="pt-BR" sz="2400" b="1" dirty="0">
                <a:solidFill>
                  <a:srgbClr val="FF0000"/>
                </a:solidFill>
              </a:rPr>
              <a:t>a linguagem é o processo psicológico mais importante</a:t>
            </a:r>
            <a:r>
              <a:rPr lang="pt-BR" sz="2400" dirty="0"/>
              <a:t>, porque é por meio dela que o ser humano constrói, na interação com outras pessoas, os significados sobre o que faz e pensa</a:t>
            </a:r>
            <a:r>
              <a:rPr lang="pt-BR" dirty="0"/>
              <a:t>.</a:t>
            </a:r>
          </a:p>
          <a:p>
            <a:endParaRPr lang="pt-BR"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4509120"/>
            <a:ext cx="4824536" cy="2292500"/>
          </a:xfrm>
          <a:prstGeom prst="rect">
            <a:avLst/>
          </a:prstGeom>
        </p:spPr>
      </p:pic>
    </p:spTree>
    <p:extLst>
      <p:ext uri="{BB962C8B-B14F-4D97-AF65-F5344CB8AC3E}">
        <p14:creationId xmlns:p14="http://schemas.microsoft.com/office/powerpoint/2010/main" val="4127666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858696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endParaRPr lang="pt-BR" sz="2000" dirty="0" smtClean="0"/>
          </a:p>
          <a:p>
            <a:pPr algn="ctr"/>
            <a:r>
              <a:rPr lang="pt-BR" sz="2400" b="1" dirty="0" smtClean="0">
                <a:solidFill>
                  <a:srgbClr val="7030A0"/>
                </a:solidFill>
              </a:rPr>
              <a:t>As ideias de Vygotsky centralizam-se em três grandes áreas:</a:t>
            </a:r>
          </a:p>
          <a:p>
            <a:pPr algn="just"/>
            <a:endParaRPr lang="pt-BR" sz="2400" dirty="0"/>
          </a:p>
          <a:p>
            <a:pPr algn="just"/>
            <a:r>
              <a:rPr lang="pt-BR" sz="2400" dirty="0" smtClean="0"/>
              <a:t> </a:t>
            </a:r>
            <a:r>
              <a:rPr lang="pt-BR" sz="2400" b="1" dirty="0" smtClean="0"/>
              <a:t>A relação entre desenvolvimento e aprendizagem: </a:t>
            </a:r>
            <a:r>
              <a:rPr lang="pt-BR" sz="2400" dirty="0" smtClean="0"/>
              <a:t>Defende a ideia de que o desenvolvimento humano não é sinônimo de maturação orgânica; de que aprender consiste na apropriação do conhecimento histórico e culturalmente construído pela humanidade. O desenvolvimento do ser humano resulta do movimento dialético entre aprendizagem e desenvolvimento. </a:t>
            </a:r>
          </a:p>
          <a:p>
            <a:pPr algn="just"/>
            <a:endParaRPr lang="pt-BR" sz="2400" dirty="0"/>
          </a:p>
          <a:p>
            <a:pPr algn="just"/>
            <a:endParaRPr lang="pt-BR" sz="2400" dirty="0"/>
          </a:p>
          <a:p>
            <a:pPr algn="just"/>
            <a:r>
              <a:rPr lang="pt-BR" sz="2400" b="1" dirty="0" smtClean="0">
                <a:solidFill>
                  <a:srgbClr val="C00000"/>
                </a:solidFill>
              </a:rPr>
              <a:t>O papel das interações sociais no desenvolvimento e na aprendizagem: </a:t>
            </a:r>
            <a:r>
              <a:rPr lang="pt-BR" sz="2400" dirty="0" smtClean="0">
                <a:solidFill>
                  <a:srgbClr val="C00000"/>
                </a:solidFill>
              </a:rPr>
              <a:t>Incluem as relações entre adulto-criança e entre criança-criança; possibilitam a apropriação das significações socialmente produzidas, bem como a formação das funções psicológicas superiores. </a:t>
            </a:r>
          </a:p>
          <a:p>
            <a:pPr algn="just"/>
            <a:endParaRPr lang="pt-BR" sz="2400" dirty="0">
              <a:solidFill>
                <a:srgbClr val="C00000"/>
              </a:solidFill>
            </a:endParaRPr>
          </a:p>
          <a:p>
            <a:pPr algn="just"/>
            <a:endParaRPr lang="pt-BR" sz="2000" dirty="0" smtClean="0">
              <a:solidFill>
                <a:srgbClr val="C00000"/>
              </a:solidFill>
            </a:endParaRPr>
          </a:p>
          <a:p>
            <a:pPr algn="just"/>
            <a:endParaRPr lang="pt-BR" sz="2000" dirty="0">
              <a:solidFill>
                <a:srgbClr val="C00000"/>
              </a:solidFill>
            </a:endParaRPr>
          </a:p>
          <a:p>
            <a:pPr algn="just"/>
            <a:endParaRPr lang="pt-BR" sz="2000" dirty="0" smtClean="0"/>
          </a:p>
          <a:p>
            <a:pPr algn="just"/>
            <a:endParaRPr lang="pt-BR" sz="2000" dirty="0"/>
          </a:p>
          <a:p>
            <a:pPr algn="just"/>
            <a:endParaRPr lang="pt-BR" sz="2000" dirty="0"/>
          </a:p>
        </p:txBody>
      </p:sp>
    </p:spTree>
    <p:extLst>
      <p:ext uri="{BB962C8B-B14F-4D97-AF65-F5344CB8AC3E}">
        <p14:creationId xmlns:p14="http://schemas.microsoft.com/office/powerpoint/2010/main" val="3737664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83568" y="548680"/>
            <a:ext cx="7776864" cy="1384995"/>
          </a:xfrm>
          <a:prstGeom prst="rect">
            <a:avLst/>
          </a:prstGeom>
          <a:noFill/>
        </p:spPr>
        <p:txBody>
          <a:bodyPr wrap="square" rtlCol="0">
            <a:spAutoFit/>
          </a:bodyPr>
          <a:lstStyle/>
          <a:p>
            <a:pPr algn="ctr"/>
            <a:r>
              <a:rPr lang="pt-BR" b="1" dirty="0"/>
              <a:t>• </a:t>
            </a:r>
            <a:r>
              <a:rPr lang="pt-BR" sz="2400" b="1" dirty="0"/>
              <a:t>O conceito de Zona de Desenvolvimento Proximal (ZDP) </a:t>
            </a:r>
          </a:p>
          <a:p>
            <a:endParaRPr lang="pt-BR" dirty="0"/>
          </a:p>
          <a:p>
            <a:endParaRPr lang="pt-B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2316"/>
            <a:ext cx="8039100" cy="5225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8688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55576" y="692696"/>
            <a:ext cx="7272808" cy="2954655"/>
          </a:xfrm>
          <a:prstGeom prst="rect">
            <a:avLst/>
          </a:prstGeom>
          <a:noFill/>
        </p:spPr>
        <p:txBody>
          <a:bodyPr wrap="square" rtlCol="0">
            <a:spAutoFit/>
          </a:bodyPr>
          <a:lstStyle/>
          <a:p>
            <a:pPr algn="just"/>
            <a:r>
              <a:rPr lang="pt-BR" sz="2400" dirty="0" smtClean="0"/>
              <a:t>As  teorias nos auxiliam a entender como as pessoas se desenvolvem e também a compreender o nosso papel nesse processo, no qual se faz presente o ensino, atividade voluntária que se propõe a modificar o comportamento, os esquemas mentais e as atitudes do aprendiz. </a:t>
            </a:r>
            <a:r>
              <a:rPr lang="pt-BR" sz="2400" b="1" dirty="0" smtClean="0">
                <a:solidFill>
                  <a:srgbClr val="FF0000"/>
                </a:solidFill>
              </a:rPr>
              <a:t>APRENDER É MUDAR. </a:t>
            </a:r>
          </a:p>
          <a:p>
            <a:endParaRPr lang="pt-B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42948"/>
            <a:ext cx="9144000" cy="302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367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8532440" cy="6463308"/>
          </a:xfrm>
          <a:prstGeom prst="rect">
            <a:avLst/>
          </a:prstGeom>
          <a:noFill/>
        </p:spPr>
        <p:txBody>
          <a:bodyPr wrap="square" rtlCol="0">
            <a:spAutoFit/>
          </a:bodyPr>
          <a:lstStyle/>
          <a:p>
            <a:r>
              <a:rPr lang="pt-BR" sz="2400" b="1" dirty="0" smtClean="0">
                <a:solidFill>
                  <a:srgbClr val="0070C0"/>
                </a:solidFill>
              </a:rPr>
              <a:t>O MODELO BIOECOLÓGICO DE BRONFENBRENNER (1917) </a:t>
            </a:r>
          </a:p>
          <a:p>
            <a:endParaRPr lang="pt-BR" sz="2400" b="1" dirty="0" smtClean="0"/>
          </a:p>
          <a:p>
            <a:pPr algn="just">
              <a:lnSpc>
                <a:spcPct val="150000"/>
              </a:lnSpc>
            </a:pPr>
            <a:r>
              <a:rPr lang="pt-BR" sz="2400" dirty="0" smtClean="0"/>
              <a:t>Para </a:t>
            </a:r>
            <a:r>
              <a:rPr lang="pt-BR" sz="2400" dirty="0" err="1"/>
              <a:t>Bronfenbrenner</a:t>
            </a:r>
            <a:r>
              <a:rPr lang="pt-BR" sz="2400" dirty="0"/>
              <a:t>, o desenvolvimento está intrinsecamente associado às estabilidades e às mudanças que ocorrem nas características </a:t>
            </a:r>
            <a:r>
              <a:rPr lang="pt-BR" sz="2400" dirty="0" err="1"/>
              <a:t>biopsicológicas</a:t>
            </a:r>
            <a:r>
              <a:rPr lang="pt-BR" sz="2400" dirty="0"/>
              <a:t> da pessoa durante o seu curso de vida e ao longo de gerações. Essas transformações provocam uma reorganização que procede de maneira continuada dentro da unidade tempo-espaço e em diferentes níveis: das ações, das percepções, das atividades e das interações com o seu </a:t>
            </a:r>
            <a:r>
              <a:rPr lang="pt-BR" sz="2400" dirty="0" smtClean="0"/>
              <a:t>mundo.</a:t>
            </a:r>
            <a:endParaRPr lang="pt-BR" sz="2400" dirty="0"/>
          </a:p>
          <a:p>
            <a:endParaRPr lang="pt-BR" dirty="0"/>
          </a:p>
        </p:txBody>
      </p:sp>
    </p:spTree>
    <p:extLst>
      <p:ext uri="{BB962C8B-B14F-4D97-AF65-F5344CB8AC3E}">
        <p14:creationId xmlns:p14="http://schemas.microsoft.com/office/powerpoint/2010/main" val="3211588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32656"/>
            <a:ext cx="6696744" cy="6739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457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8748464" cy="6247864"/>
          </a:xfrm>
          <a:prstGeom prst="rect">
            <a:avLst/>
          </a:prstGeom>
          <a:noFill/>
        </p:spPr>
        <p:txBody>
          <a:bodyPr wrap="square" rtlCol="0">
            <a:spAutoFit/>
          </a:bodyPr>
          <a:lstStyle/>
          <a:p>
            <a:pPr algn="just"/>
            <a:r>
              <a:rPr lang="pt-BR" sz="2000" dirty="0" smtClean="0"/>
              <a:t>Ambiente ecológico é definido por </a:t>
            </a:r>
            <a:r>
              <a:rPr lang="pt-BR" sz="2000" dirty="0" err="1" smtClean="0"/>
              <a:t>Brofenbrenner</a:t>
            </a:r>
            <a:r>
              <a:rPr lang="pt-BR" sz="2000" dirty="0" smtClean="0"/>
              <a:t> como um conjunto de estruturas concêntricas, em que cada uma abarca progressivamente a outra, começando com o microssistema e se ampliando até o </a:t>
            </a:r>
            <a:r>
              <a:rPr lang="pt-BR" sz="2000" dirty="0" err="1" smtClean="0"/>
              <a:t>cronossistema</a:t>
            </a:r>
            <a:r>
              <a:rPr lang="pt-BR" sz="2000" dirty="0" smtClean="0"/>
              <a:t>. </a:t>
            </a:r>
          </a:p>
          <a:p>
            <a:pPr algn="just"/>
            <a:endParaRPr lang="pt-BR" sz="2000" dirty="0" smtClean="0"/>
          </a:p>
          <a:p>
            <a:pPr marL="342900" indent="-342900" algn="just">
              <a:buFontTx/>
              <a:buChar char="-"/>
            </a:pPr>
            <a:r>
              <a:rPr lang="pt-BR" sz="2000" dirty="0" smtClean="0">
                <a:solidFill>
                  <a:srgbClr val="0070C0"/>
                </a:solidFill>
              </a:rPr>
              <a:t>- Microssistema: pessoa,</a:t>
            </a:r>
          </a:p>
          <a:p>
            <a:pPr marL="342900" indent="-342900" algn="just">
              <a:buFontTx/>
              <a:buChar char="-"/>
            </a:pPr>
            <a:r>
              <a:rPr lang="pt-BR" sz="2000" dirty="0" smtClean="0">
                <a:solidFill>
                  <a:srgbClr val="0070C0"/>
                </a:solidFill>
              </a:rPr>
              <a:t> - </a:t>
            </a:r>
            <a:r>
              <a:rPr lang="pt-BR" sz="2000" dirty="0" err="1" smtClean="0">
                <a:solidFill>
                  <a:srgbClr val="0070C0"/>
                </a:solidFill>
              </a:rPr>
              <a:t>Mesossistema</a:t>
            </a:r>
            <a:r>
              <a:rPr lang="pt-BR" sz="2000" dirty="0" smtClean="0">
                <a:solidFill>
                  <a:srgbClr val="0070C0"/>
                </a:solidFill>
              </a:rPr>
              <a:t>: família, escola, igreja, etc., </a:t>
            </a:r>
          </a:p>
          <a:p>
            <a:pPr marL="342900" indent="-342900" algn="just">
              <a:buFontTx/>
              <a:buChar char="-"/>
            </a:pPr>
            <a:r>
              <a:rPr lang="pt-BR" sz="2000" dirty="0" smtClean="0">
                <a:solidFill>
                  <a:srgbClr val="0070C0"/>
                </a:solidFill>
              </a:rPr>
              <a:t>- </a:t>
            </a:r>
            <a:r>
              <a:rPr lang="pt-BR" sz="2000" dirty="0" err="1" smtClean="0">
                <a:solidFill>
                  <a:srgbClr val="0070C0"/>
                </a:solidFill>
              </a:rPr>
              <a:t>Exossistema</a:t>
            </a:r>
            <a:r>
              <a:rPr lang="pt-BR" sz="2000" dirty="0" smtClean="0">
                <a:solidFill>
                  <a:srgbClr val="0070C0"/>
                </a:solidFill>
              </a:rPr>
              <a:t>: amigos da família, serviços de saúde da comunidade, vizinhos, </a:t>
            </a:r>
          </a:p>
          <a:p>
            <a:pPr marL="342900" indent="-342900" algn="just">
              <a:buFontTx/>
              <a:buChar char="-"/>
            </a:pPr>
            <a:r>
              <a:rPr lang="pt-BR" sz="2000" dirty="0" smtClean="0">
                <a:solidFill>
                  <a:srgbClr val="0070C0"/>
                </a:solidFill>
              </a:rPr>
              <a:t>- </a:t>
            </a:r>
            <a:r>
              <a:rPr lang="pt-BR" sz="2000" dirty="0" err="1" smtClean="0">
                <a:solidFill>
                  <a:srgbClr val="0070C0"/>
                </a:solidFill>
              </a:rPr>
              <a:t>Macrossistema</a:t>
            </a:r>
            <a:r>
              <a:rPr lang="pt-BR" sz="2000" dirty="0" smtClean="0">
                <a:solidFill>
                  <a:srgbClr val="0070C0"/>
                </a:solidFill>
              </a:rPr>
              <a:t>: políticas públicas, valores e crenças de uma cultura e </a:t>
            </a:r>
          </a:p>
          <a:p>
            <a:pPr marL="342900" indent="-342900" algn="just">
              <a:buFontTx/>
              <a:buChar char="-"/>
            </a:pPr>
            <a:r>
              <a:rPr lang="pt-BR" sz="2000" dirty="0" smtClean="0">
                <a:solidFill>
                  <a:srgbClr val="0070C0"/>
                </a:solidFill>
              </a:rPr>
              <a:t>- </a:t>
            </a:r>
            <a:r>
              <a:rPr lang="pt-BR" sz="2000" dirty="0" err="1" smtClean="0">
                <a:solidFill>
                  <a:srgbClr val="0070C0"/>
                </a:solidFill>
              </a:rPr>
              <a:t>Cronossistema</a:t>
            </a:r>
            <a:r>
              <a:rPr lang="pt-BR" sz="2000" dirty="0" smtClean="0">
                <a:solidFill>
                  <a:srgbClr val="0070C0"/>
                </a:solidFill>
              </a:rPr>
              <a:t>: tempo e espaço.</a:t>
            </a:r>
          </a:p>
          <a:p>
            <a:pPr algn="just"/>
            <a:endParaRPr lang="pt-BR" sz="2000" dirty="0"/>
          </a:p>
          <a:p>
            <a:pPr algn="just"/>
            <a:r>
              <a:rPr lang="pt-BR" sz="2000" dirty="0" smtClean="0"/>
              <a:t> Este modelo permite avaliar não somente os resultados do desenvolvimento, mas também a efetividade dos processos que produzem esses resultados. Possibilita revelar como os resultados do desenvolvimento e os processos variam como uma função conjunta das características da pessoa e do ambiente, o que permite identificar a associação de fatores que contribuem para o desenvolvimento.</a:t>
            </a:r>
            <a:endParaRPr lang="pt-BR" sz="2000" dirty="0"/>
          </a:p>
        </p:txBody>
      </p:sp>
    </p:spTree>
    <p:extLst>
      <p:ext uri="{BB962C8B-B14F-4D97-AF65-F5344CB8AC3E}">
        <p14:creationId xmlns:p14="http://schemas.microsoft.com/office/powerpoint/2010/main" val="3198984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064896"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143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 y="0"/>
            <a:ext cx="9114837" cy="3785652"/>
          </a:xfrm>
          <a:prstGeom prst="rect">
            <a:avLst/>
          </a:prstGeom>
          <a:solidFill>
            <a:schemeClr val="bg2"/>
          </a:solidFill>
        </p:spPr>
        <p:txBody>
          <a:bodyPr wrap="square" rtlCol="0">
            <a:spAutoFit/>
          </a:bodyPr>
          <a:lstStyle/>
          <a:p>
            <a:pPr algn="ctr"/>
            <a:r>
              <a:rPr lang="pt-BR" sz="2000" b="1" dirty="0" smtClean="0"/>
              <a:t>O processo de desenvolvimento do ser humano se dá durante todo o ciclo vital, ou seja, desde a concepção até a morte.</a:t>
            </a:r>
          </a:p>
          <a:p>
            <a:pPr algn="just"/>
            <a:endParaRPr lang="pt-BR" sz="2000" dirty="0"/>
          </a:p>
          <a:p>
            <a:pPr algn="just"/>
            <a:r>
              <a:rPr lang="pt-BR" sz="2000" dirty="0" smtClean="0"/>
              <a:t>existem crises no ciclo vital, sendo fundamental entendê-las como um processo contínuo de estruturações, de desequilíbrios e de reestruturações que caracterizam o desenvolvimento do sujeito na busca constante pela própria identidade. Alguns exemplos dessas crises são: o desmame; a entrada do bebê ou da criança na creche ou na escola; a chegada da puberdade; a escolha vocacional; a chegada de um bebê na família; a saída dos filhos de casa (para estudar ou casar); a menopausa; a aposentadoria; uma doença crônica e/ou terminal; etc. </a:t>
            </a:r>
            <a:endParaRPr lang="pt-BR" sz="2000" dirty="0"/>
          </a:p>
          <a:p>
            <a:pPr algn="just"/>
            <a:endParaRPr lang="pt-BR" sz="2000" dirty="0" smtClean="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6559" y="4157347"/>
            <a:ext cx="4758861" cy="2700653"/>
          </a:xfrm>
          <a:prstGeom prst="rect">
            <a:avLst/>
          </a:prstGeom>
        </p:spPr>
      </p:pic>
    </p:spTree>
    <p:extLst>
      <p:ext uri="{BB962C8B-B14F-4D97-AF65-F5344CB8AC3E}">
        <p14:creationId xmlns:p14="http://schemas.microsoft.com/office/powerpoint/2010/main" val="4100603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33221"/>
            <a:ext cx="9144000" cy="4247317"/>
          </a:xfrm>
          <a:prstGeom prst="rect">
            <a:avLst/>
          </a:prstGeom>
          <a:noFill/>
        </p:spPr>
        <p:txBody>
          <a:bodyPr wrap="square" rtlCol="0">
            <a:spAutoFit/>
          </a:bodyPr>
          <a:lstStyle/>
          <a:p>
            <a:pPr algn="ctr"/>
            <a:r>
              <a:rPr lang="pt-BR" sz="2400" b="1" dirty="0" smtClean="0">
                <a:solidFill>
                  <a:srgbClr val="0070C0"/>
                </a:solidFill>
              </a:rPr>
              <a:t>TDAH</a:t>
            </a:r>
          </a:p>
          <a:p>
            <a:endParaRPr lang="pt-BR" dirty="0"/>
          </a:p>
          <a:p>
            <a:pPr algn="just">
              <a:lnSpc>
                <a:spcPct val="150000"/>
              </a:lnSpc>
            </a:pPr>
            <a:r>
              <a:rPr lang="pt-BR" sz="2000" dirty="0"/>
              <a:t>Entre 3 e 5% das crianças em idade escolar pode apresentar esta patologia, sendo a ocorrência maior entre os meninos. Os sintomas incluem falta de atenção, atividade corporal excessiva e impulsividade. </a:t>
            </a:r>
          </a:p>
          <a:p>
            <a:pPr algn="just">
              <a:lnSpc>
                <a:spcPct val="150000"/>
              </a:lnSpc>
            </a:pPr>
            <a:r>
              <a:rPr lang="pt-BR" sz="2000" dirty="0"/>
              <a:t>É o distúrbio </a:t>
            </a:r>
            <a:r>
              <a:rPr lang="pt-BR" sz="2000" dirty="0" err="1"/>
              <a:t>neurocomportamental</a:t>
            </a:r>
            <a:r>
              <a:rPr lang="pt-BR" sz="2000" dirty="0"/>
              <a:t> mais comum na infância, pois há o comprometimento da região frontal do cérebro, responsável pela inibição de comportamentos; capacidade de prestar atenção; autocontrole; e planejamento das ações. </a:t>
            </a:r>
          </a:p>
          <a:p>
            <a:pPr algn="just"/>
            <a:endParaRPr lang="pt-BR"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3774778"/>
            <a:ext cx="3964619" cy="3101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65108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116632"/>
            <a:ext cx="8136904" cy="5078313"/>
          </a:xfrm>
          <a:prstGeom prst="rect">
            <a:avLst/>
          </a:prstGeom>
          <a:noFill/>
        </p:spPr>
        <p:txBody>
          <a:bodyPr wrap="square" rtlCol="0">
            <a:spAutoFit/>
          </a:bodyPr>
          <a:lstStyle/>
          <a:p>
            <a:endParaRPr lang="pt-BR" dirty="0"/>
          </a:p>
          <a:p>
            <a:pPr marL="285750" indent="-285750">
              <a:buFontTx/>
              <a:buChar char="-"/>
            </a:pPr>
            <a:r>
              <a:rPr lang="pt-BR" b="1" dirty="0" smtClean="0">
                <a:solidFill>
                  <a:srgbClr val="FF0000"/>
                </a:solidFill>
              </a:rPr>
              <a:t>TRANSTORNO DE CONDUTA </a:t>
            </a:r>
          </a:p>
          <a:p>
            <a:pPr marL="285750" indent="-285750">
              <a:buFontTx/>
              <a:buChar char="-"/>
            </a:pPr>
            <a:endParaRPr lang="pt-BR" dirty="0"/>
          </a:p>
          <a:p>
            <a:pPr algn="just"/>
            <a:r>
              <a:rPr lang="pt-BR" dirty="0" smtClean="0"/>
              <a:t>Refere-se ao comportamento antissocial de crianças e adolescentes. O diagnóstico é feito diante de três atos antissociais cometidos em um intervalo de seis meses, que podem ser roubo, incêndio criminoso, destruição de propriedade ou brigas físicas frequentes. </a:t>
            </a:r>
          </a:p>
          <a:p>
            <a:pPr algn="just"/>
            <a:endParaRPr lang="pt-BR" dirty="0" smtClean="0"/>
          </a:p>
          <a:p>
            <a:pPr marL="285750" indent="-285750" algn="just">
              <a:buFontTx/>
              <a:buChar char="-"/>
            </a:pPr>
            <a:endParaRPr lang="pt-BR" dirty="0"/>
          </a:p>
          <a:p>
            <a:pPr marL="285750" indent="-285750" algn="just">
              <a:buFontTx/>
              <a:buChar char="-"/>
            </a:pPr>
            <a:r>
              <a:rPr lang="pt-BR" b="1" dirty="0" smtClean="0">
                <a:solidFill>
                  <a:srgbClr val="FF0000"/>
                </a:solidFill>
              </a:rPr>
              <a:t>ANSIEDADE </a:t>
            </a:r>
          </a:p>
          <a:p>
            <a:pPr marL="285750" indent="-285750" algn="just">
              <a:buFontTx/>
              <a:buChar char="-"/>
            </a:pPr>
            <a:endParaRPr lang="pt-BR" dirty="0"/>
          </a:p>
          <a:p>
            <a:pPr algn="just"/>
            <a:r>
              <a:rPr lang="pt-BR" dirty="0" smtClean="0"/>
              <a:t>Há necessidade de diferenciar medos comuns na infância e preocupações por um longo período de tempo, com possibilidades de que não sejam realistas. A criança ou adolescente ansioso pode </a:t>
            </a:r>
            <a:r>
              <a:rPr lang="pt-BR" dirty="0" err="1" smtClean="0"/>
              <a:t>somatizar</a:t>
            </a:r>
            <a:r>
              <a:rPr lang="pt-BR" dirty="0" smtClean="0"/>
              <a:t> apresentando </a:t>
            </a:r>
            <a:r>
              <a:rPr lang="pt-BR" dirty="0"/>
              <a:t>problemas de saúde, como dores abdominais, aceleração dos batimentos cardíacos, problemas relacionados à alimentação, ao sono, </a:t>
            </a:r>
            <a:r>
              <a:rPr lang="pt-BR" dirty="0" err="1"/>
              <a:t>etc</a:t>
            </a:r>
            <a:endParaRPr lang="pt-BR" dirty="0"/>
          </a:p>
          <a:p>
            <a:pPr algn="just"/>
            <a:endParaRPr lang="pt-BR" dirty="0"/>
          </a:p>
        </p:txBody>
      </p:sp>
    </p:spTree>
    <p:extLst>
      <p:ext uri="{BB962C8B-B14F-4D97-AF65-F5344CB8AC3E}">
        <p14:creationId xmlns:p14="http://schemas.microsoft.com/office/powerpoint/2010/main" val="1643921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2487870" y="4136400"/>
            <a:ext cx="4884030" cy="856980"/>
          </a:xfrm>
          <a:prstGeom prst="rect">
            <a:avLst/>
          </a:prstGeom>
          <a:noFill/>
          <a:ln>
            <a:noFill/>
          </a:ln>
        </p:spPr>
        <p:txBody>
          <a:bodyPr/>
          <a:lstStyle/>
          <a:p>
            <a:endParaRPr lang="pt-BR" sz="1350" spc="-1">
              <a:solidFill>
                <a:srgbClr val="000000"/>
              </a:solidFill>
              <a:uFill>
                <a:solidFill>
                  <a:srgbClr val="FFFFFF"/>
                </a:solidFill>
              </a:uFill>
              <a:latin typeface="Trebuchet MS"/>
            </a:endParaRPr>
          </a:p>
        </p:txBody>
      </p:sp>
      <p:sp>
        <p:nvSpPr>
          <p:cNvPr id="213" name="TextShape 2"/>
          <p:cNvSpPr txBox="1"/>
          <p:nvPr/>
        </p:nvSpPr>
        <p:spPr>
          <a:xfrm>
            <a:off x="2000250" y="1405890"/>
            <a:ext cx="4800330" cy="2605770"/>
          </a:xfrm>
          <a:prstGeom prst="rect">
            <a:avLst/>
          </a:prstGeom>
          <a:noFill/>
          <a:ln>
            <a:noFill/>
          </a:ln>
        </p:spPr>
        <p:txBody>
          <a:bodyPr/>
          <a:lstStyle/>
          <a:p>
            <a:endParaRPr lang="pt-BR" sz="1650" spc="-1">
              <a:solidFill>
                <a:srgbClr val="404040"/>
              </a:solidFill>
              <a:uFill>
                <a:solidFill>
                  <a:srgbClr val="FFFFFF"/>
                </a:solidFill>
              </a:uFill>
              <a:latin typeface="Trebuchet MS"/>
            </a:endParaRPr>
          </a:p>
        </p:txBody>
      </p:sp>
      <p:pic>
        <p:nvPicPr>
          <p:cNvPr id="214" name="Picture 2"/>
          <p:cNvPicPr/>
          <p:nvPr/>
        </p:nvPicPr>
        <p:blipFill>
          <a:blip r:embed="rId2"/>
          <a:stretch/>
        </p:blipFill>
        <p:spPr>
          <a:xfrm>
            <a:off x="0" y="857250"/>
            <a:ext cx="9021651" cy="5143230"/>
          </a:xfrm>
          <a:prstGeom prst="rect">
            <a:avLst/>
          </a:prstGeom>
          <a:ln>
            <a:noFill/>
          </a:ln>
        </p:spPr>
      </p:pic>
    </p:spTree>
    <p:extLst>
      <p:ext uri="{BB962C8B-B14F-4D97-AF65-F5344CB8AC3E}">
        <p14:creationId xmlns:p14="http://schemas.microsoft.com/office/powerpoint/2010/main" val="32386776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25569" y="934524"/>
            <a:ext cx="8857445" cy="792051"/>
          </a:xfr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ctr"/>
            <a:r>
              <a:rPr lang="pt-BR" sz="2700" dirty="0">
                <a:solidFill>
                  <a:srgbClr val="0070C0"/>
                </a:solidFill>
                <a:latin typeface="+mn-lt"/>
              </a:rPr>
              <a:t>DAS MUDANÇAS CONCEITUAIS</a:t>
            </a:r>
          </a:p>
        </p:txBody>
      </p:sp>
      <p:pic>
        <p:nvPicPr>
          <p:cNvPr id="6" name="Espaço Reservado para Conteúdo 3"/>
          <p:cNvPicPr>
            <a:picLocks noGrp="1"/>
          </p:cNvPicPr>
          <p:nvPr>
            <p:ph idx="1"/>
          </p:nvPr>
        </p:nvPicPr>
        <p:blipFill>
          <a:blip r:embed="rId2"/>
          <a:stretch/>
        </p:blipFill>
        <p:spPr>
          <a:xfrm>
            <a:off x="1120462" y="2197491"/>
            <a:ext cx="7078876" cy="3383086"/>
          </a:xfrm>
          <a:prstGeom prst="rect">
            <a:avLst/>
          </a:prstGeom>
          <a:ln>
            <a:noFill/>
          </a:ln>
        </p:spPr>
      </p:pic>
    </p:spTree>
    <p:extLst>
      <p:ext uri="{BB962C8B-B14F-4D97-AF65-F5344CB8AC3E}">
        <p14:creationId xmlns:p14="http://schemas.microsoft.com/office/powerpoint/2010/main" val="2308323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1560" y="548680"/>
            <a:ext cx="8136904" cy="3046988"/>
          </a:xfrm>
          <a:prstGeom prst="rect">
            <a:avLst/>
          </a:prstGeom>
          <a:noFill/>
        </p:spPr>
        <p:txBody>
          <a:bodyPr wrap="square" rtlCol="0">
            <a:spAutoFit/>
          </a:bodyPr>
          <a:lstStyle/>
          <a:p>
            <a:pPr algn="ctr"/>
            <a:endParaRPr lang="pt-BR" sz="3200" dirty="0" smtClean="0"/>
          </a:p>
          <a:p>
            <a:pPr algn="ctr"/>
            <a:endParaRPr lang="pt-BR" sz="3200" dirty="0"/>
          </a:p>
          <a:p>
            <a:pPr algn="ctr"/>
            <a:endParaRPr lang="pt-BR" sz="3200" dirty="0"/>
          </a:p>
          <a:p>
            <a:pPr algn="ctr"/>
            <a:r>
              <a:rPr lang="pt-BR" sz="3200" dirty="0" smtClean="0"/>
              <a:t>APRENDIZAGEM: CONCEITOS, PERSPECTIVAS E IMPLICAÇÕES NO PROCESSO DE ENSINO</a:t>
            </a:r>
            <a:endParaRPr lang="pt-BR" sz="3200" dirty="0"/>
          </a:p>
        </p:txBody>
      </p:sp>
    </p:spTree>
    <p:extLst>
      <p:ext uri="{BB962C8B-B14F-4D97-AF65-F5344CB8AC3E}">
        <p14:creationId xmlns:p14="http://schemas.microsoft.com/office/powerpoint/2010/main" val="1870269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7584" y="692696"/>
            <a:ext cx="7992888" cy="3046988"/>
          </a:xfrm>
          <a:prstGeom prst="rect">
            <a:avLst/>
          </a:prstGeom>
          <a:noFill/>
        </p:spPr>
        <p:txBody>
          <a:bodyPr wrap="square" rtlCol="0">
            <a:spAutoFit/>
          </a:bodyPr>
          <a:lstStyle/>
          <a:p>
            <a:r>
              <a:rPr lang="pt-BR" sz="2400" b="1" dirty="0" smtClean="0"/>
              <a:t>PERSPECTIVAS TEÓRICO-METODOLÓGICAS DO DESENVOLVIMENTO HUMANO</a:t>
            </a:r>
          </a:p>
          <a:p>
            <a:endParaRPr lang="pt-BR" sz="2400" dirty="0"/>
          </a:p>
          <a:p>
            <a:endParaRPr lang="pt-BR" sz="2400" dirty="0" smtClean="0"/>
          </a:p>
          <a:p>
            <a:pPr algn="just"/>
            <a:r>
              <a:rPr lang="pt-BR" sz="2400" dirty="0" smtClean="0"/>
              <a:t>Para análise e a compreensão do desenvolvimento das pessoas, considera-se três elementos constitutivos: </a:t>
            </a:r>
          </a:p>
          <a:p>
            <a:endParaRPr lang="pt-BR" sz="2400" dirty="0"/>
          </a:p>
        </p:txBody>
      </p:sp>
    </p:spTree>
    <p:extLst>
      <p:ext uri="{BB962C8B-B14F-4D97-AF65-F5344CB8AC3E}">
        <p14:creationId xmlns:p14="http://schemas.microsoft.com/office/powerpoint/2010/main" val="4042037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036496" cy="7017306"/>
          </a:xfrm>
          <a:prstGeom prst="rect">
            <a:avLst/>
          </a:prstGeom>
          <a:solidFill>
            <a:schemeClr val="bg2"/>
          </a:solidFill>
        </p:spPr>
        <p:txBody>
          <a:bodyPr wrap="square" rtlCol="0">
            <a:spAutoFit/>
          </a:bodyPr>
          <a:lstStyle/>
          <a:p>
            <a:pPr algn="ctr"/>
            <a:r>
              <a:rPr lang="pt-BR" sz="2000" b="1" dirty="0" smtClean="0">
                <a:solidFill>
                  <a:srgbClr val="FF0000"/>
                </a:solidFill>
              </a:rPr>
              <a:t>COMO PODERÍAMOS DEFINIR APRENDIZAGEM???</a:t>
            </a:r>
          </a:p>
          <a:p>
            <a:pPr algn="ctr"/>
            <a:endParaRPr lang="pt-BR" sz="2000" b="1" dirty="0">
              <a:solidFill>
                <a:srgbClr val="FF0000"/>
              </a:solidFill>
            </a:endParaRPr>
          </a:p>
          <a:p>
            <a:pPr algn="just">
              <a:lnSpc>
                <a:spcPct val="150000"/>
              </a:lnSpc>
            </a:pPr>
            <a:r>
              <a:rPr lang="pt-BR" sz="2000" dirty="0" smtClean="0"/>
              <a:t>O aprendizado: - é sempre um processo (algo que está em andamento, em construção); - é o produto da experiência; - implica sempre em mudança (de atitudes, de habilidades, de capacidades). Essas mudanças: - são observáveis, mas também podem ser potenciais; - duram um tempo relativo; - sua finalidade parece ser aumentar a capacidade adaptativa do organismo.</a:t>
            </a:r>
          </a:p>
          <a:p>
            <a:pPr algn="just">
              <a:lnSpc>
                <a:spcPct val="150000"/>
              </a:lnSpc>
            </a:pPr>
            <a:endParaRPr lang="pt-BR" sz="2000" dirty="0" smtClean="0"/>
          </a:p>
          <a:p>
            <a:pPr algn="just">
              <a:lnSpc>
                <a:spcPct val="150000"/>
              </a:lnSpc>
            </a:pPr>
            <a:endParaRPr lang="pt-BR" sz="2000" dirty="0"/>
          </a:p>
          <a:p>
            <a:pPr algn="just">
              <a:lnSpc>
                <a:spcPct val="150000"/>
              </a:lnSpc>
            </a:pPr>
            <a:r>
              <a:rPr lang="pt-BR" sz="2000" b="1" dirty="0" smtClean="0">
                <a:solidFill>
                  <a:srgbClr val="002060"/>
                </a:solidFill>
              </a:rPr>
              <a:t>Essas características indicam que a aprendizagem (por ser contínua) começa com o início da vida (incluindo a fase intrauterina) e termina com o fim da mesma. É uma capacidade que podemos chamar de inata e presente nos animais, desde os mais simples até os mais complexos (em termos de sistema nervoso)</a:t>
            </a:r>
          </a:p>
          <a:p>
            <a:endParaRPr lang="pt-BR" sz="2000" dirty="0">
              <a:solidFill>
                <a:srgbClr val="00B050"/>
              </a:solidFill>
            </a:endParaRPr>
          </a:p>
        </p:txBody>
      </p:sp>
    </p:spTree>
    <p:extLst>
      <p:ext uri="{BB962C8B-B14F-4D97-AF65-F5344CB8AC3E}">
        <p14:creationId xmlns:p14="http://schemas.microsoft.com/office/powerpoint/2010/main" val="5456560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88640"/>
            <a:ext cx="8712968" cy="4970591"/>
          </a:xfrm>
          <a:prstGeom prst="rect">
            <a:avLst/>
          </a:prstGeom>
          <a:noFill/>
        </p:spPr>
        <p:txBody>
          <a:bodyPr wrap="square" rtlCol="0">
            <a:spAutoFit/>
          </a:bodyPr>
          <a:lstStyle/>
          <a:p>
            <a:pPr algn="just"/>
            <a:r>
              <a:rPr lang="pt-BR" sz="2000" dirty="0">
                <a:solidFill>
                  <a:srgbClr val="00B050"/>
                </a:solidFill>
              </a:rPr>
              <a:t>APRENDIZAGEM é um processo inato do organismo, mas o que aprendemos, não. Neste sentido, APRENDIDO É DIFERENTE DE INATO! Você não nasceu com essas informações. Você as adquiriu à medida que entrou, de algum modo, em contato com elas pela experiência</a:t>
            </a:r>
            <a:r>
              <a:rPr lang="pt-BR" sz="2000" dirty="0" smtClean="0">
                <a:solidFill>
                  <a:srgbClr val="00B050"/>
                </a:solidFill>
              </a:rPr>
              <a:t>.</a:t>
            </a:r>
          </a:p>
          <a:p>
            <a:pPr algn="just"/>
            <a:endParaRPr lang="pt-BR" sz="2000" dirty="0" smtClean="0">
              <a:solidFill>
                <a:srgbClr val="00B050"/>
              </a:solidFill>
            </a:endParaRPr>
          </a:p>
          <a:p>
            <a:pPr algn="just"/>
            <a:endParaRPr lang="pt-BR" sz="2000" dirty="0"/>
          </a:p>
          <a:p>
            <a:pPr algn="just">
              <a:lnSpc>
                <a:spcPct val="150000"/>
              </a:lnSpc>
            </a:pPr>
            <a:r>
              <a:rPr lang="pt-BR" sz="2000" dirty="0">
                <a:solidFill>
                  <a:srgbClr val="7030A0"/>
                </a:solidFill>
              </a:rPr>
              <a:t>PARA HAVER APRENDIZAGEM, NECESSARIAMENTE HÁ MUDANÇA! Só podemos constatar que algo foi aprendido quando foi modificado. Essas mudanças podem se dar nas ações, na capacidade de resolver problemas, na tomada de decisão, </a:t>
            </a:r>
          </a:p>
          <a:p>
            <a:pPr algn="just">
              <a:lnSpc>
                <a:spcPct val="150000"/>
              </a:lnSpc>
            </a:pPr>
            <a:r>
              <a:rPr lang="pt-BR" sz="2000" dirty="0" smtClean="0">
                <a:solidFill>
                  <a:srgbClr val="7030A0"/>
                </a:solidFill>
              </a:rPr>
              <a:t>nos </a:t>
            </a:r>
            <a:r>
              <a:rPr lang="pt-BR" sz="2000" dirty="0">
                <a:solidFill>
                  <a:srgbClr val="7030A0"/>
                </a:solidFill>
              </a:rPr>
              <a:t>julgamentos... </a:t>
            </a:r>
          </a:p>
          <a:p>
            <a:pPr>
              <a:lnSpc>
                <a:spcPct val="150000"/>
              </a:lnSpc>
            </a:pPr>
            <a:endParaRPr lang="pt-BR"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9031" y="4028146"/>
            <a:ext cx="3528392" cy="283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890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88640"/>
            <a:ext cx="8424936" cy="5170646"/>
          </a:xfrm>
          <a:prstGeom prst="rect">
            <a:avLst/>
          </a:prstGeom>
          <a:noFill/>
        </p:spPr>
        <p:txBody>
          <a:bodyPr wrap="square" rtlCol="0">
            <a:spAutoFit/>
          </a:bodyPr>
          <a:lstStyle/>
          <a:p>
            <a:pPr algn="just"/>
            <a:r>
              <a:rPr lang="pt-BR" sz="2400" b="1" dirty="0" smtClean="0"/>
              <a:t>De modo geral, podemos dizer que as teorias de aprendizagem atuais são baseadas em duas premissas básicas:</a:t>
            </a:r>
          </a:p>
          <a:p>
            <a:pPr algn="just"/>
            <a:endParaRPr lang="pt-BR" sz="2400" dirty="0"/>
          </a:p>
          <a:p>
            <a:pPr algn="just"/>
            <a:r>
              <a:rPr lang="pt-BR" sz="2400" dirty="0" smtClean="0"/>
              <a:t> </a:t>
            </a:r>
          </a:p>
          <a:p>
            <a:pPr algn="just"/>
            <a:r>
              <a:rPr lang="pt-BR" sz="2400" dirty="0" smtClean="0">
                <a:solidFill>
                  <a:srgbClr val="FF0000"/>
                </a:solidFill>
              </a:rPr>
              <a:t>1) </a:t>
            </a:r>
            <a:r>
              <a:rPr lang="pt-BR" sz="2400" dirty="0" smtClean="0"/>
              <a:t>a aprendizagem se dá quando há associação entre acontecimentos, experiências (</a:t>
            </a:r>
            <a:r>
              <a:rPr lang="pt-BR" sz="2400" b="1" dirty="0" smtClean="0"/>
              <a:t>associacionismo</a:t>
            </a:r>
            <a:r>
              <a:rPr lang="pt-BR" sz="2400" dirty="0" smtClean="0"/>
              <a:t>); e </a:t>
            </a:r>
          </a:p>
          <a:p>
            <a:pPr algn="just"/>
            <a:endParaRPr lang="pt-BR" sz="2400" dirty="0"/>
          </a:p>
          <a:p>
            <a:pPr algn="just"/>
            <a:r>
              <a:rPr lang="pt-BR" sz="2400" dirty="0" smtClean="0">
                <a:solidFill>
                  <a:srgbClr val="FF0000"/>
                </a:solidFill>
              </a:rPr>
              <a:t>2) </a:t>
            </a:r>
            <a:r>
              <a:rPr lang="pt-BR" sz="2400" dirty="0" smtClean="0"/>
              <a:t>a aprendizagem como reorganização/</a:t>
            </a:r>
            <a:r>
              <a:rPr lang="pt-BR" sz="2400" dirty="0" err="1" smtClean="0"/>
              <a:t>re-elaboração</a:t>
            </a:r>
            <a:r>
              <a:rPr lang="pt-BR" sz="2400" dirty="0" smtClean="0"/>
              <a:t> das informações, dos esquemas cognitivos e das formas de pensar (</a:t>
            </a:r>
            <a:r>
              <a:rPr lang="pt-BR" sz="2400" b="1" dirty="0" smtClean="0"/>
              <a:t>construtivismo)</a:t>
            </a:r>
          </a:p>
          <a:p>
            <a:pPr algn="just"/>
            <a:endParaRPr lang="pt-BR" sz="2400" dirty="0"/>
          </a:p>
          <a:p>
            <a:endParaRPr lang="pt-BR" sz="2400" dirty="0"/>
          </a:p>
          <a:p>
            <a:endParaRPr lang="pt-BR" dirty="0"/>
          </a:p>
        </p:txBody>
      </p:sp>
    </p:spTree>
    <p:extLst>
      <p:ext uri="{BB962C8B-B14F-4D97-AF65-F5344CB8AC3E}">
        <p14:creationId xmlns:p14="http://schemas.microsoft.com/office/powerpoint/2010/main" val="3798576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16632"/>
            <a:ext cx="9144000" cy="4708981"/>
          </a:xfrm>
          <a:prstGeom prst="rect">
            <a:avLst/>
          </a:prstGeom>
          <a:noFill/>
        </p:spPr>
        <p:txBody>
          <a:bodyPr wrap="square" rtlCol="0">
            <a:spAutoFit/>
          </a:bodyPr>
          <a:lstStyle/>
          <a:p>
            <a:pPr algn="just"/>
            <a:r>
              <a:rPr lang="pt-BR" sz="2000" dirty="0" smtClean="0"/>
              <a:t>O modelo associacionista pressupõe que a aprendizagem não deixa de ser uma reprodução do que já existe e que o papel do aprendiz é quase estático, uma vez que as mudanças ocorrem por força de variáveis externas (e não internas). Muda a forma como algo é executado, sem importar se algo “dentro do indivíduo” (suas ideias, seu raciocínio) foi modificado. O conteúdo da aprendizagem sofre poucas alterações, dado que, à medida que novas associações ocorrem, novos agrupamentos de informações ocorrem. Essas mudanças, por sua vez, são quantitativas, pois, como há associação, ao conteúdo anterior da aprendizagem foram adicionados outros conteúdos. O principal representante desta teoria é o comportamentalismo (</a:t>
            </a:r>
            <a:r>
              <a:rPr lang="pt-BR" sz="2000" b="1" dirty="0" smtClean="0"/>
              <a:t>behaviorismo)</a:t>
            </a:r>
            <a:r>
              <a:rPr lang="pt-BR" sz="2000" dirty="0" smtClean="0"/>
              <a:t>. </a:t>
            </a:r>
          </a:p>
          <a:p>
            <a:pPr algn="just"/>
            <a:r>
              <a:rPr lang="pt-BR" sz="2000" dirty="0" smtClean="0"/>
              <a:t>Na teoria behaviorista, o </a:t>
            </a:r>
            <a:r>
              <a:rPr lang="pt-BR" sz="2000" dirty="0" err="1" smtClean="0"/>
              <a:t>comportamen</a:t>
            </a:r>
            <a:endParaRPr lang="pt-BR" sz="2000" dirty="0" smtClean="0"/>
          </a:p>
          <a:p>
            <a:pPr algn="just"/>
            <a:r>
              <a:rPr lang="pt-BR" sz="2000" dirty="0" err="1" smtClean="0"/>
              <a:t>to</a:t>
            </a:r>
            <a:r>
              <a:rPr lang="pt-BR" sz="2000" dirty="0" smtClean="0"/>
              <a:t> é uma função das relações que o </a:t>
            </a:r>
          </a:p>
          <a:p>
            <a:pPr algn="just"/>
            <a:r>
              <a:rPr lang="pt-BR" sz="2000" dirty="0" smtClean="0"/>
              <a:t>sujeito estabelece  com o seu ambiente (incluindo o</a:t>
            </a:r>
          </a:p>
          <a:p>
            <a:pPr algn="just"/>
            <a:r>
              <a:rPr lang="pt-BR" sz="2000" dirty="0" smtClean="0"/>
              <a:t> social).</a:t>
            </a:r>
            <a:endParaRPr lang="pt-BR" sz="2000" dirty="0"/>
          </a:p>
        </p:txBody>
      </p:sp>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811" y="3644900"/>
            <a:ext cx="4241800" cy="3213100"/>
          </a:xfrm>
          <a:prstGeom prst="rect">
            <a:avLst/>
          </a:prstGeom>
        </p:spPr>
      </p:pic>
    </p:spTree>
    <p:extLst>
      <p:ext uri="{BB962C8B-B14F-4D97-AF65-F5344CB8AC3E}">
        <p14:creationId xmlns:p14="http://schemas.microsoft.com/office/powerpoint/2010/main" val="134814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4524315"/>
          </a:xfrm>
          <a:prstGeom prst="rect">
            <a:avLst/>
          </a:prstGeom>
          <a:noFill/>
        </p:spPr>
        <p:txBody>
          <a:bodyPr wrap="square" rtlCol="0">
            <a:spAutoFit/>
          </a:bodyPr>
          <a:lstStyle/>
          <a:p>
            <a:r>
              <a:rPr lang="pt-BR" dirty="0"/>
              <a:t>Para o </a:t>
            </a:r>
            <a:r>
              <a:rPr lang="pt-BR" b="1" dirty="0"/>
              <a:t>comportamentalismo</a:t>
            </a:r>
            <a:r>
              <a:rPr lang="pt-BR" dirty="0"/>
              <a:t>, aprender significa</a:t>
            </a:r>
            <a:r>
              <a:rPr lang="pt-BR" dirty="0" smtClean="0"/>
              <a:t>,</a:t>
            </a:r>
          </a:p>
          <a:p>
            <a:r>
              <a:rPr lang="pt-BR" dirty="0" smtClean="0"/>
              <a:t>literalmente</a:t>
            </a:r>
            <a:r>
              <a:rPr lang="pt-BR" dirty="0"/>
              <a:t>, mudar as relações estabelecidas </a:t>
            </a:r>
            <a:endParaRPr lang="pt-BR" dirty="0" smtClean="0"/>
          </a:p>
          <a:p>
            <a:r>
              <a:rPr lang="pt-BR" dirty="0" smtClean="0"/>
              <a:t>com </a:t>
            </a:r>
            <a:r>
              <a:rPr lang="pt-BR" dirty="0"/>
              <a:t>o ambiente. </a:t>
            </a:r>
            <a:r>
              <a:rPr lang="pt-BR" dirty="0" smtClean="0"/>
              <a:t>Quando </a:t>
            </a:r>
            <a:r>
              <a:rPr lang="pt-BR" dirty="0"/>
              <a:t>falamos em relações, </a:t>
            </a:r>
            <a:endParaRPr lang="pt-BR" dirty="0" smtClean="0"/>
          </a:p>
          <a:p>
            <a:r>
              <a:rPr lang="pt-BR" dirty="0" smtClean="0"/>
              <a:t>estamos </a:t>
            </a:r>
            <a:r>
              <a:rPr lang="pt-BR" dirty="0"/>
              <a:t>nos referindo tanto à ação do sujeito </a:t>
            </a:r>
            <a:endParaRPr lang="pt-BR" dirty="0" smtClean="0"/>
          </a:p>
          <a:p>
            <a:r>
              <a:rPr lang="pt-BR" dirty="0" smtClean="0"/>
              <a:t>sobre </a:t>
            </a:r>
            <a:r>
              <a:rPr lang="pt-BR" dirty="0"/>
              <a:t>o ambiente quanto o contrário, ou seja, à ação do ambiente (contexto) sobre a ação do </a:t>
            </a:r>
            <a:r>
              <a:rPr lang="pt-BR" dirty="0" smtClean="0"/>
              <a:t>sujeito.</a:t>
            </a:r>
          </a:p>
          <a:p>
            <a:endParaRPr lang="pt-BR" dirty="0"/>
          </a:p>
          <a:p>
            <a:endParaRPr lang="pt-BR" dirty="0" smtClean="0"/>
          </a:p>
          <a:p>
            <a:endParaRPr lang="pt-BR" dirty="0"/>
          </a:p>
          <a:p>
            <a:endParaRPr lang="pt-BR" dirty="0" smtClean="0"/>
          </a:p>
          <a:p>
            <a:endParaRPr lang="pt-BR" dirty="0"/>
          </a:p>
          <a:p>
            <a:pPr algn="just"/>
            <a:r>
              <a:rPr lang="pt-BR" dirty="0" smtClean="0"/>
              <a:t>Já </a:t>
            </a:r>
            <a:r>
              <a:rPr lang="pt-BR" dirty="0"/>
              <a:t>no modelo </a:t>
            </a:r>
            <a:r>
              <a:rPr lang="pt-BR" b="1" dirty="0"/>
              <a:t>construtivista</a:t>
            </a:r>
            <a:r>
              <a:rPr lang="pt-BR" dirty="0"/>
              <a:t>, as mudanças não ocorrem apenas na forma como o indivíduo executa algo. Se algo de fora muda é porque alguma coisa de dentro também </a:t>
            </a:r>
            <a:r>
              <a:rPr lang="pt-BR" dirty="0" smtClean="0"/>
              <a:t>mudou</a:t>
            </a:r>
            <a:r>
              <a:rPr lang="pt-BR" dirty="0"/>
              <a:t>.</a:t>
            </a:r>
            <a:r>
              <a:rPr lang="pt-BR" dirty="0" smtClean="0"/>
              <a:t> </a:t>
            </a:r>
            <a:r>
              <a:rPr lang="pt-BR" dirty="0"/>
              <a:t>O indivíduo não apenas responde ao mundo externo: ele o internaliza, interpreta e busca novas respostas. O processo de aprendizagem sempre gera alteração nas estruturas mentais (esquemas cognitivos). </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27158"/>
            <a:ext cx="3707904" cy="2775042"/>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95936" y="4663169"/>
            <a:ext cx="3312368" cy="2190437"/>
          </a:xfrm>
          <a:prstGeom prst="rect">
            <a:avLst/>
          </a:prstGeom>
        </p:spPr>
      </p:pic>
    </p:spTree>
    <p:extLst>
      <p:ext uri="{BB962C8B-B14F-4D97-AF65-F5344CB8AC3E}">
        <p14:creationId xmlns:p14="http://schemas.microsoft.com/office/powerpoint/2010/main" val="5399244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548680"/>
            <a:ext cx="8064896" cy="2062103"/>
          </a:xfrm>
          <a:prstGeom prst="rect">
            <a:avLst/>
          </a:prstGeom>
          <a:noFill/>
        </p:spPr>
        <p:txBody>
          <a:bodyPr wrap="square" rtlCol="0">
            <a:spAutoFit/>
          </a:bodyPr>
          <a:lstStyle/>
          <a:p>
            <a:pPr algn="ctr"/>
            <a:endParaRPr lang="pt-BR" sz="3200" dirty="0"/>
          </a:p>
          <a:p>
            <a:pPr algn="ctr"/>
            <a:r>
              <a:rPr lang="pt-BR" sz="3200" dirty="0" smtClean="0"/>
              <a:t> VARIÁVEIS PSICOLÓGICAS E NEUROBIOLÓGICAS DETERMINANTES DO PROCESSO DE APRENDIZAGEM</a:t>
            </a:r>
            <a:endParaRPr lang="pt-BR" sz="3200" dirty="0"/>
          </a:p>
        </p:txBody>
      </p:sp>
    </p:spTree>
    <p:extLst>
      <p:ext uri="{BB962C8B-B14F-4D97-AF65-F5344CB8AC3E}">
        <p14:creationId xmlns:p14="http://schemas.microsoft.com/office/powerpoint/2010/main" val="2207429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7584" y="620688"/>
            <a:ext cx="7560840" cy="3785652"/>
          </a:xfrm>
          <a:prstGeom prst="rect">
            <a:avLst/>
          </a:prstGeom>
          <a:noFill/>
        </p:spPr>
        <p:txBody>
          <a:bodyPr wrap="square" rtlCol="0">
            <a:spAutoFit/>
          </a:bodyPr>
          <a:lstStyle/>
          <a:p>
            <a:pPr algn="ctr"/>
            <a:r>
              <a:rPr lang="pt-BR" sz="2400" dirty="0">
                <a:solidFill>
                  <a:srgbClr val="FF0000"/>
                </a:solidFill>
              </a:rPr>
              <a:t>O que acontece quando você está aprendendo alguma coisa? </a:t>
            </a:r>
            <a:endParaRPr lang="pt-BR" sz="2400" dirty="0" smtClean="0">
              <a:solidFill>
                <a:srgbClr val="FF0000"/>
              </a:solidFill>
            </a:endParaRPr>
          </a:p>
          <a:p>
            <a:pPr algn="ctr"/>
            <a:endParaRPr lang="pt-BR" sz="2400" dirty="0" smtClean="0">
              <a:solidFill>
                <a:srgbClr val="FF0000"/>
              </a:solidFill>
            </a:endParaRPr>
          </a:p>
          <a:p>
            <a:pPr algn="just"/>
            <a:r>
              <a:rPr lang="pt-BR" sz="2400" dirty="0" smtClean="0"/>
              <a:t>A </a:t>
            </a:r>
            <a:r>
              <a:rPr lang="pt-BR" sz="2400" dirty="0"/>
              <a:t>aprendizagem enquanto processo, </a:t>
            </a:r>
            <a:r>
              <a:rPr lang="pt-BR" sz="2400" dirty="0" smtClean="0"/>
              <a:t>depende </a:t>
            </a:r>
            <a:r>
              <a:rPr lang="pt-BR" sz="2400" dirty="0"/>
              <a:t>de um grande conjunto de capacidades e de contextos para que possa ocorrer. Memória, motivação, capacidades sensoriais e perceptivas, inteligência e criatividade, além de ambientes ricos, estimulantes e reforçadores são condições elementares para a aprendizagem.</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581128"/>
            <a:ext cx="5551140" cy="2037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8195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116632"/>
            <a:ext cx="8208912" cy="2616101"/>
          </a:xfrm>
          <a:prstGeom prst="rect">
            <a:avLst/>
          </a:prstGeom>
          <a:noFill/>
        </p:spPr>
        <p:txBody>
          <a:bodyPr wrap="square" rtlCol="0">
            <a:spAutoFit/>
          </a:bodyPr>
          <a:lstStyle/>
          <a:p>
            <a:r>
              <a:rPr lang="pt-BR" sz="2000" b="1" dirty="0" smtClean="0"/>
              <a:t>ATENÇÃO </a:t>
            </a:r>
          </a:p>
          <a:p>
            <a:endParaRPr lang="pt-BR" dirty="0"/>
          </a:p>
          <a:p>
            <a:pPr algn="just"/>
            <a:r>
              <a:rPr lang="pt-BR" dirty="0" smtClean="0"/>
              <a:t>Por </a:t>
            </a:r>
            <a:r>
              <a:rPr lang="pt-BR" dirty="0"/>
              <a:t>atenção designamos o processo de direcionamento da consciência (focar, se concentrar). A atenção está diretamente ligada à capacidade de adquirir informações do meio e de si </a:t>
            </a:r>
            <a:r>
              <a:rPr lang="pt-BR" dirty="0" smtClean="0"/>
              <a:t>mesmo.</a:t>
            </a:r>
          </a:p>
          <a:p>
            <a:pPr algn="just"/>
            <a:endParaRPr lang="pt-BR" dirty="0"/>
          </a:p>
          <a:p>
            <a:pPr algn="just"/>
            <a:r>
              <a:rPr lang="pt-BR" dirty="0"/>
              <a:t>A atenção pode ser classificada em voluntária (prestar atenção em algo) ou involuntária (um barulho forte no outro cômodo da casa que lhe “roubou” a atenção no que estava fazendo).</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2830406"/>
            <a:ext cx="3721596" cy="4027594"/>
          </a:xfrm>
          <a:prstGeom prst="rect">
            <a:avLst/>
          </a:prstGeom>
        </p:spPr>
      </p:pic>
    </p:spTree>
    <p:extLst>
      <p:ext uri="{BB962C8B-B14F-4D97-AF65-F5344CB8AC3E}">
        <p14:creationId xmlns:p14="http://schemas.microsoft.com/office/powerpoint/2010/main" val="17785640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332656"/>
            <a:ext cx="8064896" cy="5816977"/>
          </a:xfrm>
          <a:prstGeom prst="rect">
            <a:avLst/>
          </a:prstGeom>
          <a:noFill/>
        </p:spPr>
        <p:txBody>
          <a:bodyPr wrap="square" rtlCol="0">
            <a:spAutoFit/>
          </a:bodyPr>
          <a:lstStyle/>
          <a:p>
            <a:pPr algn="ctr"/>
            <a:r>
              <a:rPr lang="pt-BR" sz="2400" b="1" dirty="0" smtClean="0">
                <a:solidFill>
                  <a:srgbClr val="FF0000"/>
                </a:solidFill>
              </a:rPr>
              <a:t>ESTILOS COGNITIVOS / ESTILOS DE APRENDIZAGEM</a:t>
            </a:r>
          </a:p>
          <a:p>
            <a:pPr algn="ctr"/>
            <a:endParaRPr lang="pt-BR" sz="2400" dirty="0" smtClean="0"/>
          </a:p>
          <a:p>
            <a:pPr algn="ctr"/>
            <a:endParaRPr lang="pt-BR" sz="2400" dirty="0" smtClean="0"/>
          </a:p>
          <a:p>
            <a:pPr algn="just"/>
            <a:r>
              <a:rPr lang="pt-BR" sz="2400" dirty="0" smtClean="0"/>
              <a:t>Os </a:t>
            </a:r>
            <a:r>
              <a:rPr lang="pt-BR" sz="2400" dirty="0"/>
              <a:t>estilos cognitivos variam de indivíduo para indivíduo e estão diretamente relacionados ao modo como as pessoas se organizam para aprender e se comportar socialmente. Logo, podem predizer a trajetória educacional das pessoas (BARIANI, 1998</a:t>
            </a:r>
            <a:r>
              <a:rPr lang="pt-BR" sz="2400" dirty="0" smtClean="0"/>
              <a:t>)</a:t>
            </a:r>
          </a:p>
          <a:p>
            <a:pPr algn="just"/>
            <a:endParaRPr lang="pt-BR" sz="2400" dirty="0"/>
          </a:p>
          <a:p>
            <a:pPr algn="just"/>
            <a:endParaRPr lang="pt-BR" sz="2400" dirty="0" smtClean="0"/>
          </a:p>
          <a:p>
            <a:pPr algn="just"/>
            <a:endParaRPr lang="pt-BR" sz="2400" dirty="0"/>
          </a:p>
          <a:p>
            <a:pPr algn="ctr">
              <a:lnSpc>
                <a:spcPct val="150000"/>
              </a:lnSpc>
            </a:pPr>
            <a:r>
              <a:rPr lang="pt-BR" sz="2400" b="1" dirty="0">
                <a:solidFill>
                  <a:srgbClr val="FF0000"/>
                </a:solidFill>
              </a:rPr>
              <a:t>A importância de conhecer os estilos cognitivos do </a:t>
            </a:r>
            <a:r>
              <a:rPr lang="pt-BR" sz="2400" b="1" dirty="0" smtClean="0">
                <a:solidFill>
                  <a:srgbClr val="FF0000"/>
                </a:solidFill>
              </a:rPr>
              <a:t>aprendiz </a:t>
            </a:r>
            <a:r>
              <a:rPr lang="pt-BR" sz="2400" b="1" dirty="0">
                <a:solidFill>
                  <a:srgbClr val="FF0000"/>
                </a:solidFill>
              </a:rPr>
              <a:t>é fundamental para poder intervir no processo de aprendizagem</a:t>
            </a:r>
          </a:p>
        </p:txBody>
      </p:sp>
    </p:spTree>
    <p:extLst>
      <p:ext uri="{BB962C8B-B14F-4D97-AF65-F5344CB8AC3E}">
        <p14:creationId xmlns:p14="http://schemas.microsoft.com/office/powerpoint/2010/main" val="9273106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6186309"/>
          </a:xfrm>
          <a:prstGeom prst="rect">
            <a:avLst/>
          </a:prstGeom>
          <a:noFill/>
        </p:spPr>
        <p:txBody>
          <a:bodyPr wrap="square" rtlCol="0">
            <a:spAutoFit/>
          </a:bodyPr>
          <a:lstStyle/>
          <a:p>
            <a:pPr algn="ctr"/>
            <a:r>
              <a:rPr lang="pt-BR" dirty="0" smtClean="0"/>
              <a:t>MODELOS MENTAIS  (PERCEPÇÃO)</a:t>
            </a:r>
          </a:p>
          <a:p>
            <a:endParaRPr lang="pt-BR" dirty="0"/>
          </a:p>
          <a:p>
            <a:pPr algn="just"/>
            <a:r>
              <a:rPr lang="pt-BR" sz="2400" dirty="0"/>
              <a:t>A</a:t>
            </a:r>
            <a:r>
              <a:rPr lang="pt-BR" sz="2400" dirty="0" smtClean="0"/>
              <a:t> </a:t>
            </a:r>
            <a:r>
              <a:rPr lang="pt-BR" sz="2400" dirty="0"/>
              <a:t>percepção que temos está intimamente ligada à nossa experiência (ou à falta dela), ao entrar em contato com um objeto, situação, pessoa, etc. Nossa percepção também define o modo como avaliamos essas coisas (objeto, situação, pessoa, etc.) e, por isso, afeta diretamente nossa resolução de problemas e tomada de decisão (COON, 2005; LLERA, 1996</a:t>
            </a:r>
            <a:r>
              <a:rPr lang="pt-BR" sz="2400" dirty="0" smtClean="0"/>
              <a:t>)</a:t>
            </a:r>
            <a:endParaRPr lang="pt-BR" sz="2400" dirty="0" smtClean="0"/>
          </a:p>
          <a:p>
            <a:pPr algn="just"/>
            <a:endParaRPr lang="pt-BR" sz="2400" dirty="0"/>
          </a:p>
          <a:p>
            <a:pPr algn="ctr"/>
            <a:r>
              <a:rPr lang="pt-BR" sz="2400" b="1" dirty="0">
                <a:solidFill>
                  <a:srgbClr val="FF0000"/>
                </a:solidFill>
              </a:rPr>
              <a:t>Mas como a percepção afetaria a processo de aprendizagem</a:t>
            </a:r>
            <a:r>
              <a:rPr lang="pt-BR" sz="2400" b="1" dirty="0" smtClean="0">
                <a:solidFill>
                  <a:srgbClr val="FF0000"/>
                </a:solidFill>
              </a:rPr>
              <a:t>?</a:t>
            </a:r>
          </a:p>
          <a:p>
            <a:pPr algn="ctr"/>
            <a:endParaRPr lang="pt-BR" sz="2400" b="1" dirty="0" smtClean="0">
              <a:solidFill>
                <a:srgbClr val="FF0000"/>
              </a:solidFill>
            </a:endParaRPr>
          </a:p>
          <a:p>
            <a:pPr algn="just"/>
            <a:r>
              <a:rPr lang="pt-BR" sz="2400" dirty="0" smtClean="0"/>
              <a:t> </a:t>
            </a:r>
            <a:r>
              <a:rPr lang="pt-BR" sz="2400" dirty="0"/>
              <a:t>De duas formas: </a:t>
            </a:r>
            <a:r>
              <a:rPr lang="pt-BR" sz="2400" b="1" dirty="0">
                <a:solidFill>
                  <a:srgbClr val="FF0000"/>
                </a:solidFill>
              </a:rPr>
              <a:t>1)</a:t>
            </a:r>
            <a:r>
              <a:rPr lang="pt-BR" sz="2400" dirty="0"/>
              <a:t> o próprio processo de percepção é sustentado pela aprendizagem (perceber é interpretar, com base em conhecimento prévio); </a:t>
            </a:r>
            <a:r>
              <a:rPr lang="pt-BR" sz="2400" b="1" dirty="0">
                <a:solidFill>
                  <a:srgbClr val="FF0000"/>
                </a:solidFill>
              </a:rPr>
              <a:t>2)</a:t>
            </a:r>
            <a:r>
              <a:rPr lang="pt-BR" sz="2400" dirty="0"/>
              <a:t> a aprendizagem, por sua vez, é afetada pelo modo como interpretamos as coisas. </a:t>
            </a:r>
          </a:p>
        </p:txBody>
      </p:sp>
    </p:spTree>
    <p:extLst>
      <p:ext uri="{BB962C8B-B14F-4D97-AF65-F5344CB8AC3E}">
        <p14:creationId xmlns:p14="http://schemas.microsoft.com/office/powerpoint/2010/main" val="2722636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597604119"/>
              </p:ext>
            </p:extLst>
          </p:nvPr>
        </p:nvGraphicFramePr>
        <p:xfrm>
          <a:off x="0" y="0"/>
          <a:ext cx="903649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9693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7504" y="188641"/>
            <a:ext cx="8928992" cy="6647974"/>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pt-BR" b="1" dirty="0" smtClean="0">
              <a:solidFill>
                <a:srgbClr val="00B050"/>
              </a:solidFill>
            </a:endParaRPr>
          </a:p>
          <a:p>
            <a:pPr algn="just"/>
            <a:r>
              <a:rPr lang="pt-BR" b="1" dirty="0" smtClean="0">
                <a:solidFill>
                  <a:srgbClr val="00B050"/>
                </a:solidFill>
              </a:rPr>
              <a:t>MEMÓRIA</a:t>
            </a:r>
          </a:p>
          <a:p>
            <a:pPr algn="just">
              <a:lnSpc>
                <a:spcPct val="150000"/>
              </a:lnSpc>
            </a:pPr>
            <a:r>
              <a:rPr lang="pt-BR" sz="2000" dirty="0" smtClean="0"/>
              <a:t>Processo </a:t>
            </a:r>
            <a:r>
              <a:rPr lang="pt-BR" sz="2000" dirty="0"/>
              <a:t>de aquisição, decodificação, armazenamento e evocação das experiências. </a:t>
            </a:r>
            <a:endParaRPr lang="pt-BR" sz="2000" dirty="0" smtClean="0"/>
          </a:p>
          <a:p>
            <a:pPr algn="just">
              <a:lnSpc>
                <a:spcPct val="150000"/>
              </a:lnSpc>
            </a:pPr>
            <a:r>
              <a:rPr lang="pt-BR" sz="2000" dirty="0" smtClean="0"/>
              <a:t>Envolve </a:t>
            </a:r>
            <a:r>
              <a:rPr lang="pt-BR" sz="2000" dirty="0"/>
              <a:t>várias ações complexas: 1) </a:t>
            </a:r>
            <a:r>
              <a:rPr lang="pt-BR" sz="2000" b="1" dirty="0"/>
              <a:t>aquisição</a:t>
            </a:r>
            <a:r>
              <a:rPr lang="pt-BR" sz="2000" dirty="0"/>
              <a:t>: por meio dos órgãos sensoriais, mas filtradas pela nossa atenção e </a:t>
            </a:r>
            <a:r>
              <a:rPr lang="pt-BR" sz="2000" dirty="0" smtClean="0"/>
              <a:t>percepção;</a:t>
            </a:r>
          </a:p>
          <a:p>
            <a:pPr algn="just">
              <a:lnSpc>
                <a:spcPct val="150000"/>
              </a:lnSpc>
            </a:pPr>
            <a:r>
              <a:rPr lang="pt-BR" sz="2000" dirty="0" smtClean="0"/>
              <a:t> </a:t>
            </a:r>
            <a:r>
              <a:rPr lang="pt-BR" sz="2000" dirty="0"/>
              <a:t>2) </a:t>
            </a:r>
            <a:r>
              <a:rPr lang="pt-BR" sz="2000" b="1" dirty="0"/>
              <a:t>decodificação</a:t>
            </a:r>
            <a:r>
              <a:rPr lang="pt-BR" sz="2000" dirty="0"/>
              <a:t>: as informações adquiridas são processadas (analisadas) por nossa aprendizagem anterior e codificadas </a:t>
            </a:r>
            <a:r>
              <a:rPr lang="pt-BR" sz="2000" dirty="0" smtClean="0"/>
              <a:t>imageticamente </a:t>
            </a:r>
            <a:r>
              <a:rPr lang="pt-BR" sz="2000" dirty="0"/>
              <a:t>ou </a:t>
            </a:r>
            <a:r>
              <a:rPr lang="pt-BR" sz="2000" dirty="0" smtClean="0"/>
              <a:t>pela linguagem</a:t>
            </a:r>
          </a:p>
          <a:p>
            <a:pPr algn="just">
              <a:lnSpc>
                <a:spcPct val="150000"/>
              </a:lnSpc>
            </a:pPr>
            <a:r>
              <a:rPr lang="pt-BR" sz="2000" dirty="0" smtClean="0"/>
              <a:t> </a:t>
            </a:r>
            <a:r>
              <a:rPr lang="pt-BR" sz="2000" dirty="0"/>
              <a:t>3) </a:t>
            </a:r>
            <a:r>
              <a:rPr lang="pt-BR" sz="2000" b="1" dirty="0"/>
              <a:t>armazenamento:</a:t>
            </a:r>
            <a:r>
              <a:rPr lang="pt-BR" sz="2000" dirty="0"/>
              <a:t> as informações passam a fazer parte do nosso repertório de informações (nas redes neurais cerebrais) e podem permanecer lá por segundos ou anos; </a:t>
            </a:r>
            <a:endParaRPr lang="pt-BR" sz="2000" dirty="0" smtClean="0"/>
          </a:p>
          <a:p>
            <a:pPr algn="just">
              <a:lnSpc>
                <a:spcPct val="150000"/>
              </a:lnSpc>
            </a:pPr>
            <a:r>
              <a:rPr lang="pt-BR" sz="2000" dirty="0" smtClean="0"/>
              <a:t>4</a:t>
            </a:r>
            <a:r>
              <a:rPr lang="pt-BR" sz="2000" dirty="0"/>
              <a:t>) </a:t>
            </a:r>
            <a:r>
              <a:rPr lang="pt-BR" sz="2000" b="1" dirty="0"/>
              <a:t>evocação:</a:t>
            </a:r>
            <a:r>
              <a:rPr lang="pt-BR" sz="2000" dirty="0"/>
              <a:t> lembrar-se das informações ou buscar entre as memórias armazenadas aquelas que estão sendo utilizadas no momento (COON, 2005; IZQUIERDO, 1999; LEFRANÇOIS, 2008). </a:t>
            </a:r>
          </a:p>
        </p:txBody>
      </p:sp>
    </p:spTree>
    <p:extLst>
      <p:ext uri="{BB962C8B-B14F-4D97-AF65-F5344CB8AC3E}">
        <p14:creationId xmlns:p14="http://schemas.microsoft.com/office/powerpoint/2010/main" val="19090936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831" y="9557"/>
            <a:ext cx="8948553" cy="692497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pt-BR" b="1" dirty="0" smtClean="0">
              <a:solidFill>
                <a:srgbClr val="0070C0"/>
              </a:solidFill>
            </a:endParaRPr>
          </a:p>
          <a:p>
            <a:r>
              <a:rPr lang="pt-BR" b="1" dirty="0" smtClean="0">
                <a:solidFill>
                  <a:srgbClr val="0070C0"/>
                </a:solidFill>
              </a:rPr>
              <a:t>METACOGNIÇÃO</a:t>
            </a:r>
          </a:p>
          <a:p>
            <a:endParaRPr lang="pt-BR" dirty="0"/>
          </a:p>
          <a:p>
            <a:pPr algn="just">
              <a:lnSpc>
                <a:spcPct val="150000"/>
              </a:lnSpc>
            </a:pPr>
            <a:r>
              <a:rPr lang="pt-BR" sz="2000" dirty="0" smtClean="0"/>
              <a:t>Conhecimento </a:t>
            </a:r>
            <a:r>
              <a:rPr lang="pt-BR" sz="2000" dirty="0"/>
              <a:t>das próprias capacidades cognitivas ou qualquer coisa relacionada a elas, como os requisitos para se organizar no tempo e espaço a fim de tirar o melhor proveito de suas habilidades. Está diretamente relacionada à monitoração ativa e regulação do processo </a:t>
            </a:r>
            <a:r>
              <a:rPr lang="pt-BR" sz="2000" dirty="0" smtClean="0"/>
              <a:t>cognitivo.</a:t>
            </a:r>
          </a:p>
          <a:p>
            <a:pPr algn="just">
              <a:lnSpc>
                <a:spcPct val="150000"/>
              </a:lnSpc>
            </a:pPr>
            <a:endParaRPr lang="pt-BR" sz="2000" dirty="0"/>
          </a:p>
          <a:p>
            <a:pPr algn="just">
              <a:lnSpc>
                <a:spcPct val="150000"/>
              </a:lnSpc>
            </a:pPr>
            <a:r>
              <a:rPr lang="pt-BR" sz="2000" dirty="0"/>
              <a:t>Como se trata de um processo consciente, a pessoa precisa aprender a utilizar sua capacidade </a:t>
            </a:r>
            <a:r>
              <a:rPr lang="pt-BR" sz="2000" dirty="0" err="1"/>
              <a:t>metacognitiva</a:t>
            </a:r>
            <a:r>
              <a:rPr lang="pt-BR" sz="2000" dirty="0"/>
              <a:t>, e isto se dá por meio do pensamento reflexivo (</a:t>
            </a:r>
            <a:r>
              <a:rPr lang="pt-BR" sz="2000" dirty="0">
                <a:solidFill>
                  <a:srgbClr val="FF0000"/>
                </a:solidFill>
              </a:rPr>
              <a:t>pensar sobre seus próprios pensamentos) </a:t>
            </a:r>
            <a:endParaRPr lang="pt-BR" sz="2000" dirty="0" smtClean="0">
              <a:solidFill>
                <a:srgbClr val="FF0000"/>
              </a:solidFill>
            </a:endParaRPr>
          </a:p>
          <a:p>
            <a:pPr algn="just">
              <a:lnSpc>
                <a:spcPct val="150000"/>
              </a:lnSpc>
            </a:pPr>
            <a:endParaRPr lang="pt-BR" sz="2000" dirty="0"/>
          </a:p>
          <a:p>
            <a:pPr algn="just">
              <a:lnSpc>
                <a:spcPct val="150000"/>
              </a:lnSpc>
            </a:pPr>
            <a:r>
              <a:rPr lang="pt-BR" sz="2000" dirty="0"/>
              <a:t>é possível imaginar que a estimulação específica para o seu desenvolvimento seja proveniente de situações nas quais sejam exigidas novas estratégias para resolução de problemas. </a:t>
            </a:r>
          </a:p>
        </p:txBody>
      </p:sp>
    </p:spTree>
    <p:extLst>
      <p:ext uri="{BB962C8B-B14F-4D97-AF65-F5344CB8AC3E}">
        <p14:creationId xmlns:p14="http://schemas.microsoft.com/office/powerpoint/2010/main" val="33486543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188640"/>
            <a:ext cx="7992888" cy="54938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pt-BR" b="1" dirty="0" smtClean="0">
              <a:solidFill>
                <a:srgbClr val="FF0000"/>
              </a:solidFill>
            </a:endParaRPr>
          </a:p>
          <a:p>
            <a:r>
              <a:rPr lang="pt-BR" b="1" dirty="0" smtClean="0">
                <a:solidFill>
                  <a:srgbClr val="FF0000"/>
                </a:solidFill>
              </a:rPr>
              <a:t>MOTIVAÇÃO</a:t>
            </a:r>
          </a:p>
          <a:p>
            <a:endParaRPr lang="pt-BR" dirty="0"/>
          </a:p>
          <a:p>
            <a:pPr>
              <a:lnSpc>
                <a:spcPct val="150000"/>
              </a:lnSpc>
            </a:pPr>
            <a:r>
              <a:rPr lang="pt-BR" dirty="0"/>
              <a:t>Estar motivado(a) implica em ter alguma necessidade (um desejo) que move a pessoa na direção da satisfação desta</a:t>
            </a:r>
            <a:r>
              <a:rPr lang="pt-BR" dirty="0" smtClean="0"/>
              <a:t>.</a:t>
            </a:r>
          </a:p>
          <a:p>
            <a:pPr>
              <a:lnSpc>
                <a:spcPct val="150000"/>
              </a:lnSpc>
            </a:pPr>
            <a:endParaRPr lang="pt-BR" dirty="0"/>
          </a:p>
          <a:p>
            <a:pPr>
              <a:lnSpc>
                <a:spcPct val="150000"/>
              </a:lnSpc>
            </a:pPr>
            <a:r>
              <a:rPr lang="pt-BR" dirty="0"/>
              <a:t>podemos classificar a motivação em dois tipos</a:t>
            </a:r>
            <a:r>
              <a:rPr lang="pt-BR" dirty="0" smtClean="0"/>
              <a:t>:</a:t>
            </a:r>
          </a:p>
          <a:p>
            <a:pPr>
              <a:lnSpc>
                <a:spcPct val="150000"/>
              </a:lnSpc>
            </a:pPr>
            <a:endParaRPr lang="pt-BR" dirty="0"/>
          </a:p>
          <a:p>
            <a:pPr>
              <a:lnSpc>
                <a:spcPct val="150000"/>
              </a:lnSpc>
            </a:pPr>
            <a:r>
              <a:rPr lang="pt-BR" dirty="0" smtClean="0"/>
              <a:t> </a:t>
            </a:r>
            <a:r>
              <a:rPr lang="pt-BR" dirty="0"/>
              <a:t>– </a:t>
            </a:r>
            <a:r>
              <a:rPr lang="pt-BR" b="1" dirty="0">
                <a:solidFill>
                  <a:srgbClr val="7030A0"/>
                </a:solidFill>
              </a:rPr>
              <a:t>INTRÍNSECA</a:t>
            </a:r>
            <a:r>
              <a:rPr lang="pt-BR" dirty="0">
                <a:solidFill>
                  <a:srgbClr val="7030A0"/>
                </a:solidFill>
              </a:rPr>
              <a:t>:</a:t>
            </a:r>
            <a:r>
              <a:rPr lang="pt-BR" dirty="0"/>
              <a:t> fazer algo por prazer, para ganhar habilidade, para demonstrar suas habilidades (nesta modalidade motivacional, o reforço é interno); </a:t>
            </a:r>
            <a:endParaRPr lang="pt-BR" dirty="0" smtClean="0"/>
          </a:p>
          <a:p>
            <a:pPr>
              <a:lnSpc>
                <a:spcPct val="150000"/>
              </a:lnSpc>
            </a:pPr>
            <a:endParaRPr lang="pt-BR" dirty="0"/>
          </a:p>
          <a:p>
            <a:pPr>
              <a:lnSpc>
                <a:spcPct val="150000"/>
              </a:lnSpc>
            </a:pPr>
            <a:r>
              <a:rPr lang="pt-BR" dirty="0" smtClean="0"/>
              <a:t>– </a:t>
            </a:r>
            <a:r>
              <a:rPr lang="pt-BR" b="1" dirty="0">
                <a:solidFill>
                  <a:srgbClr val="7030A0"/>
                </a:solidFill>
              </a:rPr>
              <a:t>EXTRÍNSECA</a:t>
            </a:r>
            <a:r>
              <a:rPr lang="pt-BR" dirty="0"/>
              <a:t>: fazer algo para obter uma recompensa, um reforço externo. </a:t>
            </a:r>
          </a:p>
        </p:txBody>
      </p:sp>
    </p:spTree>
    <p:extLst>
      <p:ext uri="{BB962C8B-B14F-4D97-AF65-F5344CB8AC3E}">
        <p14:creationId xmlns:p14="http://schemas.microsoft.com/office/powerpoint/2010/main" val="2297557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8892480" cy="4968552"/>
          </a:xfrm>
        </p:spPr>
        <p:txBody>
          <a:bodyPr>
            <a:normAutofit fontScale="90000"/>
          </a:bodyPr>
          <a:lstStyle/>
          <a:p>
            <a:pPr algn="ctr"/>
            <a:r>
              <a:rPr lang="pt-BR" dirty="0" smtClean="0"/>
              <a:t>Para que o processo de desenvolvimento promova humanização, o aspecto biológico da pessoa deve ser considerado de maneira integrada aos aspectos relacional, contextual e cultural.</a:t>
            </a:r>
            <a:endParaRPr lang="pt-BR" dirty="0"/>
          </a:p>
        </p:txBody>
      </p:sp>
      <p:sp>
        <p:nvSpPr>
          <p:cNvPr id="3" name="Subtítulo 2"/>
          <p:cNvSpPr>
            <a:spLocks noGrp="1"/>
          </p:cNvSpPr>
          <p:nvPr>
            <p:ph type="subTitle" idx="1"/>
          </p:nvPr>
        </p:nvSpPr>
        <p:spPr>
          <a:xfrm>
            <a:off x="685800" y="4653135"/>
            <a:ext cx="7702624" cy="158175"/>
          </a:xfrm>
        </p:spPr>
        <p:txBody>
          <a:bodyPr>
            <a:normAutofit fontScale="25000" lnSpcReduction="20000"/>
          </a:bodyPr>
          <a:lstStyle/>
          <a:p>
            <a:endParaRPr lang="pt-BR"/>
          </a:p>
        </p:txBody>
      </p:sp>
    </p:spTree>
    <p:extLst>
      <p:ext uri="{BB962C8B-B14F-4D97-AF65-F5344CB8AC3E}">
        <p14:creationId xmlns:p14="http://schemas.microsoft.com/office/powerpoint/2010/main" val="3294603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5970865"/>
          </a:xfrm>
          <a:prstGeom prst="rect">
            <a:avLst/>
          </a:prstGeom>
          <a:noFill/>
        </p:spPr>
        <p:txBody>
          <a:bodyPr wrap="square" rtlCol="0">
            <a:spAutoFit/>
          </a:bodyPr>
          <a:lstStyle/>
          <a:p>
            <a:pPr algn="ctr"/>
            <a:r>
              <a:rPr lang="pt-BR" sz="2800" dirty="0" smtClean="0">
                <a:solidFill>
                  <a:srgbClr val="FF0000"/>
                </a:solidFill>
              </a:rPr>
              <a:t>Freud</a:t>
            </a:r>
          </a:p>
          <a:p>
            <a:endParaRPr lang="pt-BR" dirty="0"/>
          </a:p>
          <a:p>
            <a:pPr algn="just"/>
            <a:r>
              <a:rPr lang="pt-BR" dirty="0" smtClean="0"/>
              <a:t>- </a:t>
            </a:r>
            <a:r>
              <a:rPr lang="pt-BR" sz="2400" dirty="0" smtClean="0"/>
              <a:t>Somos movidos por conflitos e por motivos os quais não sabemos (inconsciente) e que nossa personalidade é moldada pelas primeiras experiências da vida. </a:t>
            </a:r>
          </a:p>
          <a:p>
            <a:pPr algn="just"/>
            <a:endParaRPr lang="pt-BR" sz="2400" dirty="0"/>
          </a:p>
          <a:p>
            <a:pPr algn="just"/>
            <a:r>
              <a:rPr lang="pt-BR" sz="2400" dirty="0" smtClean="0"/>
              <a:t>- Concluiu que o desenvolvimento humano é um processo conflitivo, pois defendia a ideia de que pelo fato de sermos criaturas biológicas, temos pulsões (desejos) sexuais (produtivas) e agressivas (destrutivas) que devem ser atendidas</a:t>
            </a:r>
          </a:p>
          <a:p>
            <a:pPr algn="just"/>
            <a:endParaRPr lang="pt-BR" sz="2400" dirty="0"/>
          </a:p>
          <a:p>
            <a:pPr algn="just"/>
            <a:r>
              <a:rPr lang="pt-BR" sz="2400" dirty="0" smtClean="0"/>
              <a:t>- A maneira como os pais lidam com tais pulsões agressivas e sexuais nos primeiros anos de vida tem fundamental importância, pois moldarão a conduta e o caráter da criança. </a:t>
            </a:r>
            <a:endParaRPr lang="pt-BR" sz="2400" dirty="0"/>
          </a:p>
        </p:txBody>
      </p:sp>
    </p:spTree>
    <p:extLst>
      <p:ext uri="{BB962C8B-B14F-4D97-AF65-F5344CB8AC3E}">
        <p14:creationId xmlns:p14="http://schemas.microsoft.com/office/powerpoint/2010/main" val="1169930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1.bp.blogspot.com/-Dh-mPz9GNl8/TeLIaRUfSAI/AAAAAAAAABE/8oKUgeHZuUE/s1600/e+freu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983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6924973"/>
          </a:xfrm>
          <a:prstGeom prst="rect">
            <a:avLst/>
          </a:prstGeom>
          <a:noFill/>
        </p:spPr>
        <p:txBody>
          <a:bodyPr wrap="square" rtlCol="0">
            <a:spAutoFit/>
          </a:bodyPr>
          <a:lstStyle/>
          <a:p>
            <a:pPr algn="ctr"/>
            <a:r>
              <a:rPr lang="pt-BR" sz="2400" b="1" dirty="0" smtClean="0">
                <a:solidFill>
                  <a:srgbClr val="00B050"/>
                </a:solidFill>
              </a:rPr>
              <a:t>PIAGET</a:t>
            </a:r>
          </a:p>
          <a:p>
            <a:pPr algn="just">
              <a:lnSpc>
                <a:spcPct val="150000"/>
              </a:lnSpc>
            </a:pPr>
            <a:r>
              <a:rPr lang="pt-BR" sz="2000" dirty="0" smtClean="0"/>
              <a:t>Os estudos de Piaget demonstraram que tanto as ações que a pessoa executa como o próprio pensamento implicam em uma organização lógica, a qual, por sua vez, está montada sobre capacidades reguladas pelo funcionamento do sistema nervoso. Por isso, para compreender o desenvolvimento da inteligência, Piaget buscou articular dois conjuntos de variáveis: </a:t>
            </a:r>
            <a:r>
              <a:rPr lang="pt-BR" sz="2000" b="1" dirty="0" smtClean="0"/>
              <a:t>as de origem biológica e as de origem na capacidade para processar informações</a:t>
            </a:r>
            <a:r>
              <a:rPr lang="pt-BR" sz="2000" b="1" dirty="0" smtClean="0"/>
              <a:t>. D</a:t>
            </a:r>
            <a:r>
              <a:rPr lang="pt-BR" sz="2000" dirty="0" smtClean="0"/>
              <a:t>emonstrou </a:t>
            </a:r>
            <a:r>
              <a:rPr lang="pt-BR" sz="2000" dirty="0" smtClean="0"/>
              <a:t>ser possível compreender que a lógica </a:t>
            </a:r>
            <a:r>
              <a:rPr lang="pt-BR" sz="2000" b="1" dirty="0" smtClean="0"/>
              <a:t>não é algo inato</a:t>
            </a:r>
            <a:r>
              <a:rPr lang="pt-BR" sz="2000" dirty="0" smtClean="0"/>
              <a:t>, isto é, que já nasce com a pessoa. Trata-se de um fenômeno que se desenvolve gradativamente no ser humano e que depende dos seguintes fatores:</a:t>
            </a:r>
          </a:p>
          <a:p>
            <a:pPr algn="just">
              <a:lnSpc>
                <a:spcPct val="150000"/>
              </a:lnSpc>
            </a:pPr>
            <a:r>
              <a:rPr lang="pt-BR" sz="2000" dirty="0" smtClean="0"/>
              <a:t> • biológicos (crescimento orgânico e maturação do sistema nervoso); • exercício e experiência física (ação da pessoa sobre os objetos que precisa conhecer);• interações e transmissões sociais (ocorrem por meio da linguagem); • </a:t>
            </a:r>
            <a:r>
              <a:rPr lang="pt-BR" sz="2000" dirty="0" smtClean="0"/>
              <a:t>              e </a:t>
            </a:r>
            <a:r>
              <a:rPr lang="pt-BR" sz="2000" b="1" dirty="0" err="1" smtClean="0"/>
              <a:t>equilibração</a:t>
            </a:r>
            <a:r>
              <a:rPr lang="pt-BR" sz="2000" b="1" dirty="0" smtClean="0"/>
              <a:t> </a:t>
            </a:r>
            <a:r>
              <a:rPr lang="pt-BR" sz="2000" b="1" dirty="0" smtClean="0"/>
              <a:t>das ações.</a:t>
            </a:r>
            <a:endParaRPr lang="pt-BR" sz="2000" b="1" dirty="0"/>
          </a:p>
        </p:txBody>
      </p:sp>
    </p:spTree>
    <p:extLst>
      <p:ext uri="{BB962C8B-B14F-4D97-AF65-F5344CB8AC3E}">
        <p14:creationId xmlns:p14="http://schemas.microsoft.com/office/powerpoint/2010/main" val="1475714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7632859"/>
          </a:xfrm>
          <a:prstGeom prst="rect">
            <a:avLst/>
          </a:prstGeom>
          <a:solidFill>
            <a:schemeClr val="accent1">
              <a:lumMod val="20000"/>
              <a:lumOff val="80000"/>
            </a:schemeClr>
          </a:solidFill>
        </p:spPr>
        <p:txBody>
          <a:bodyPr wrap="square" rtlCol="0">
            <a:spAutoFit/>
          </a:bodyPr>
          <a:lstStyle/>
          <a:p>
            <a:pPr algn="just">
              <a:lnSpc>
                <a:spcPct val="200000"/>
              </a:lnSpc>
            </a:pPr>
            <a:r>
              <a:rPr lang="pt-BR" sz="2000" dirty="0" smtClean="0"/>
              <a:t>Para compreender o processo de desenvolvimento da inteligência, Piaget transferiu da Biologia a concepção de “adaptação” afirmando que a capacidade cognitiva sofre um processo contínuo de ajustamento. Este ajustamento não tem origem biológica (apesar de se dar sobre o sistema nervoso), mas psicológica, ou seja, à medida que a criança passa por novas experiências, reconstrói sua forma de analisar o meio que a cerca. Esta “forma de analisar o mundo a sua volta” marca o que Piaget denominou de esquemas cognitivos. </a:t>
            </a:r>
          </a:p>
          <a:p>
            <a:pPr algn="just">
              <a:lnSpc>
                <a:spcPct val="200000"/>
              </a:lnSpc>
            </a:pPr>
            <a:r>
              <a:rPr lang="pt-BR" sz="2000" dirty="0" smtClean="0"/>
              <a:t>Antigas estruturas são ajustadas a novas funções, e o desenvolvimento de novas estruturas preenche funções antigas. </a:t>
            </a:r>
          </a:p>
          <a:p>
            <a:pPr algn="just">
              <a:lnSpc>
                <a:spcPct val="200000"/>
              </a:lnSpc>
            </a:pPr>
            <a:endParaRPr lang="pt-BR" dirty="0"/>
          </a:p>
          <a:p>
            <a:pPr algn="just"/>
            <a:endParaRPr lang="pt-BR" dirty="0" smtClean="0"/>
          </a:p>
          <a:p>
            <a:pPr algn="just"/>
            <a:endParaRPr lang="pt-BR" dirty="0" smtClean="0"/>
          </a:p>
          <a:p>
            <a:pPr algn="just"/>
            <a:endParaRPr lang="pt-BR" dirty="0"/>
          </a:p>
        </p:txBody>
      </p:sp>
    </p:spTree>
    <p:extLst>
      <p:ext uri="{BB962C8B-B14F-4D97-AF65-F5344CB8AC3E}">
        <p14:creationId xmlns:p14="http://schemas.microsoft.com/office/powerpoint/2010/main" val="27265562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2315</TotalTime>
  <Words>3196</Words>
  <Application>Microsoft Office PowerPoint</Application>
  <PresentationFormat>Apresentação na tela (4:3)</PresentationFormat>
  <Paragraphs>205</Paragraphs>
  <Slides>42</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42</vt:i4>
      </vt:variant>
    </vt:vector>
  </HeadingPairs>
  <TitlesOfParts>
    <vt:vector size="49" baseType="lpstr">
      <vt:lpstr>Calibri</vt:lpstr>
      <vt:lpstr>Lucida Sans Unicode</vt:lpstr>
      <vt:lpstr>Trebuchet MS</vt:lpstr>
      <vt:lpstr>Verdana</vt:lpstr>
      <vt:lpstr>Wingdings 2</vt:lpstr>
      <vt:lpstr>Wingdings 3</vt:lpstr>
      <vt:lpstr>Concurso</vt:lpstr>
      <vt:lpstr>Apresentação do PowerPoint</vt:lpstr>
      <vt:lpstr>Apresentação do PowerPoint</vt:lpstr>
      <vt:lpstr>Apresentação do PowerPoint</vt:lpstr>
      <vt:lpstr>Apresentação do PowerPoint</vt:lpstr>
      <vt:lpstr>Para que o processo de desenvolvimento promova humanização, o aspecto biológico da pessoa deve ser considerado de maneira integrada aos aspectos relacional, contextual e cultural.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DAS MUDANÇAS CONCEITUAIS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ASUS</dc:creator>
  <cp:lastModifiedBy>Cliente</cp:lastModifiedBy>
  <cp:revision>53</cp:revision>
  <dcterms:created xsi:type="dcterms:W3CDTF">2016-01-27T02:09:10Z</dcterms:created>
  <dcterms:modified xsi:type="dcterms:W3CDTF">2017-09-09T02:21:11Z</dcterms:modified>
</cp:coreProperties>
</file>