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sldIdLst>
    <p:sldId id="398" r:id="rId2"/>
    <p:sldId id="343" r:id="rId3"/>
    <p:sldId id="387" r:id="rId4"/>
    <p:sldId id="388" r:id="rId5"/>
    <p:sldId id="389" r:id="rId6"/>
    <p:sldId id="390" r:id="rId7"/>
    <p:sldId id="288" r:id="rId8"/>
    <p:sldId id="386" r:id="rId9"/>
    <p:sldId id="392" r:id="rId10"/>
    <p:sldId id="393" r:id="rId11"/>
    <p:sldId id="394" r:id="rId12"/>
    <p:sldId id="391" r:id="rId13"/>
    <p:sldId id="395" r:id="rId14"/>
    <p:sldId id="396" r:id="rId15"/>
    <p:sldId id="397" r:id="rId16"/>
    <p:sldId id="342" r:id="rId17"/>
    <p:sldId id="280" r:id="rId1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9900CC"/>
    <a:srgbClr val="008000"/>
    <a:srgbClr val="FF0000"/>
    <a:srgbClr val="800080"/>
    <a:srgbClr val="FF99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28" autoAdjust="0"/>
  </p:normalViewPr>
  <p:slideViewPr>
    <p:cSldViewPr>
      <p:cViewPr>
        <p:scale>
          <a:sx n="70" d="100"/>
          <a:sy n="70" d="100"/>
        </p:scale>
        <p:origin x="1386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55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4477770-339F-40C9-B69A-7DF8CA26560E}" type="datetimeFigureOut">
              <a:rPr lang="pt-BR"/>
              <a:pPr>
                <a:defRPr/>
              </a:pPr>
              <a:t>10/09/2018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91FC8F2-57CA-4E96-AE3A-758B74D5DED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70786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4608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3EDB56F-8B00-472C-AC21-D44B71BD0BDE}" type="slidenum">
              <a:rPr lang="pt-BR" smtClean="0"/>
              <a:pPr/>
              <a:t>7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087987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pt-BR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5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7FC9E-E207-4542-9744-23517C8C03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wipe dir="d"/>
    <p:sndAc>
      <p:stSnd>
        <p:snd r:embed="rId1" name="type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99006-DF7E-450A-A138-CA313EBC915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wipe dir="d"/>
    <p:sndAc>
      <p:stSnd>
        <p:snd r:embed="rId1" name="type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F4564F-259B-43F4-B31F-AE13E077CA7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wipe dir="d"/>
    <p:sndAc>
      <p:stSnd>
        <p:snd r:embed="rId1" name="type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mediaAndTx" preserve="1">
  <p:cSld name="Título, clipe de mídia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Mídia 2"/>
          <p:cNvSpPr>
            <a:spLocks noGrp="1"/>
          </p:cNvSpPr>
          <p:nvPr>
            <p:ph type="media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109132-D478-4F5A-933E-AFE5CFDD22F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wipe dir="d"/>
    <p:sndAc>
      <p:stSnd>
        <p:snd r:embed="rId1" name="type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6C9E5-902F-44EF-A579-0C603E09880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wipe dir="d"/>
    <p:sndAc>
      <p:stSnd>
        <p:snd r:embed="rId1" name="type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4827EE-F393-4BBD-9950-9F5A804FA87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wipe dir="d"/>
    <p:sndAc>
      <p:stSnd>
        <p:snd r:embed="rId1" name="type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7D617-07BF-4A20-8064-438152F48AD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wipe dir="d"/>
    <p:sndAc>
      <p:stSnd>
        <p:snd r:embed="rId1" name="type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D941E-E41A-465D-A544-E6B7F20B636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wipe dir="d"/>
    <p:sndAc>
      <p:stSnd>
        <p:snd r:embed="rId1" name="type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62273-6F11-4B83-B142-469FFB1386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wipe dir="d"/>
    <p:sndAc>
      <p:stSnd>
        <p:snd r:embed="rId1" name="type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6D367-C8E9-44B4-B8C0-3B1F96B6848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wipe dir="d"/>
    <p:sndAc>
      <p:stSnd>
        <p:snd r:embed="rId1" name="type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B0AAB-2C72-40E3-96C0-7D0FD1E26F0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wipe dir="d"/>
    <p:sndAc>
      <p:stSnd>
        <p:snd r:embed="rId1" name="type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C1054-C4F2-4D81-8D2A-567ED69E42A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wipe dir="d"/>
    <p:sndAc>
      <p:stSnd>
        <p:snd r:embed="rId1" name="type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ED810947-96D6-4F35-AFD8-AC8236E3F04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20840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20841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pt-BR"/>
          </a:p>
        </p:txBody>
      </p:sp>
      <p:grpSp>
        <p:nvGrpSpPr>
          <p:cNvPr id="2058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20843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20844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20845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20846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20847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20848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20849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20850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20851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grpSp>
          <p:nvGrpSpPr>
            <p:cNvPr id="2084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2085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2085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085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085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  <p:sp>
            <p:nvSpPr>
              <p:cNvPr id="120857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20858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20859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grpSp>
            <p:nvGrpSpPr>
              <p:cNvPr id="2089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20861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0862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0863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0864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0865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0866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0867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0868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</p:grpSp>
      </p:grpSp>
      <p:grpSp>
        <p:nvGrpSpPr>
          <p:cNvPr id="2059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20870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20871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</p:grpSp>
      <p:grpSp>
        <p:nvGrpSpPr>
          <p:cNvPr id="2060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2061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20874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grpSp>
            <p:nvGrpSpPr>
              <p:cNvPr id="2064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20876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0877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3" y="327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0878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3" y="177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0879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0880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2" y="892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0881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1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0882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0883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2" y="137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</p:grpSp>
        <p:sp>
          <p:nvSpPr>
            <p:cNvPr id="120884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  <p:sldLayoutId id="2147483818" r:id="rId12"/>
  </p:sldLayoutIdLst>
  <p:transition>
    <p:wipe dir="d"/>
    <p:sndAc>
      <p:stSnd>
        <p:snd r:embed="rId14" name="type.wav"/>
      </p:stSnd>
    </p:sndAc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alto.gov.br/CCIVIL_03/_Ato2011-2014/2013/Lei/L12796.htm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profzezalozano@hotmail.com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1511300"/>
            <a:ext cx="8640960" cy="4870028"/>
          </a:xfrm>
        </p:spPr>
        <p:txBody>
          <a:bodyPr/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sz="4000" dirty="0" smtClean="0"/>
              <a:t>DIRETRIZES PARA A BNCC</a:t>
            </a:r>
            <a:br>
              <a:rPr lang="pt-BR" sz="4000" dirty="0" smtClean="0"/>
            </a:br>
            <a:r>
              <a:rPr lang="pt-BR" sz="4000" dirty="0" smtClean="0">
                <a:solidFill>
                  <a:schemeClr val="tx1"/>
                </a:solidFill>
              </a:rPr>
              <a:t>POLÍTICA NACIONAL DE EDUCAÇÃO INFANTIL</a:t>
            </a:r>
            <a:r>
              <a:rPr lang="pt-BR" sz="4000" dirty="0" smtClean="0"/>
              <a:t>:</a:t>
            </a:r>
            <a:br>
              <a:rPr lang="pt-BR" sz="4000" dirty="0" smtClean="0"/>
            </a:br>
            <a:r>
              <a:rPr lang="pt-BR" sz="4000" dirty="0" smtClean="0"/>
              <a:t>LDB</a:t>
            </a:r>
            <a:br>
              <a:rPr lang="pt-BR" sz="4000" dirty="0" smtClean="0"/>
            </a:br>
            <a:r>
              <a:rPr lang="pt-BR" sz="4000" dirty="0" smtClean="0">
                <a:solidFill>
                  <a:schemeClr val="tx1"/>
                </a:solidFill>
              </a:rPr>
              <a:t>DIRETRIZES PARA A EDUCAÇÃO BÁSICA</a:t>
            </a:r>
            <a:endParaRPr lang="pt-BR" sz="4000" dirty="0">
              <a:solidFill>
                <a:schemeClr val="tx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0374179"/>
      </p:ext>
    </p:extLst>
  </p:cSld>
  <p:clrMapOvr>
    <a:masterClrMapping/>
  </p:clrMapOvr>
  <p:transition>
    <p:wipe dir="d"/>
    <p:sndAc>
      <p:stSnd>
        <p:snd r:embed="rId2" name="type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0" y="116633"/>
            <a:ext cx="8892480" cy="5369768"/>
          </a:xfrm>
        </p:spPr>
        <p:txBody>
          <a:bodyPr/>
          <a:lstStyle/>
          <a:p>
            <a:r>
              <a:rPr lang="pt-BR" dirty="0"/>
              <a:t>A autonomia dos entes federados e o regime de </a:t>
            </a:r>
            <a:r>
              <a:rPr lang="pt-BR" dirty="0" smtClean="0"/>
              <a:t>colaboração são </a:t>
            </a:r>
            <a:r>
              <a:rPr lang="pt-BR" dirty="0"/>
              <a:t>dois </a:t>
            </a:r>
            <a:r>
              <a:rPr lang="pt-BR" dirty="0" smtClean="0"/>
              <a:t>princípios indissociáveis </a:t>
            </a:r>
            <a:r>
              <a:rPr lang="pt-BR" dirty="0"/>
              <a:t>no sistema federativo brasileiro. </a:t>
            </a:r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/>
              <a:t>objetivo comum de garantir os direitos da </a:t>
            </a:r>
            <a:r>
              <a:rPr lang="pt-BR" dirty="0" smtClean="0"/>
              <a:t>criança</a:t>
            </a:r>
            <a:r>
              <a:rPr lang="pt-BR" dirty="0"/>
              <a:t>, entre eles o direito  </a:t>
            </a:r>
            <a:r>
              <a:rPr lang="pt-BR" dirty="0" smtClean="0"/>
              <a:t>educação</a:t>
            </a:r>
            <a:r>
              <a:rPr lang="pt-BR" dirty="0"/>
              <a:t>, </a:t>
            </a:r>
            <a:r>
              <a:rPr lang="pt-BR" dirty="0" smtClean="0"/>
              <a:t>só </a:t>
            </a:r>
            <a:r>
              <a:rPr lang="pt-BR" dirty="0"/>
              <a:t>pode ser </a:t>
            </a:r>
            <a:r>
              <a:rPr lang="pt-BR" dirty="0" smtClean="0"/>
              <a:t>alcançado</a:t>
            </a:r>
            <a:r>
              <a:rPr lang="pt-BR" dirty="0"/>
              <a:t>, portanto, mediante </a:t>
            </a:r>
            <a:r>
              <a:rPr lang="pt-BR" dirty="0" smtClean="0"/>
              <a:t>à cooperação </a:t>
            </a:r>
            <a:r>
              <a:rPr lang="pt-BR" dirty="0"/>
              <a:t>entre a </a:t>
            </a:r>
            <a:r>
              <a:rPr lang="pt-BR" dirty="0" smtClean="0"/>
              <a:t>União</a:t>
            </a:r>
            <a:r>
              <a:rPr lang="pt-BR" dirty="0"/>
              <a:t>, os estados, o Distrito Federal e os </a:t>
            </a:r>
            <a:r>
              <a:rPr lang="pt-BR" dirty="0" smtClean="0"/>
              <a:t>municípios</a:t>
            </a:r>
            <a:r>
              <a:rPr lang="pt-BR" dirty="0"/>
              <a:t>, de acordo com as </a:t>
            </a:r>
            <a:r>
              <a:rPr lang="pt-BR" dirty="0" smtClean="0"/>
              <a:t>definições </a:t>
            </a:r>
            <a:r>
              <a:rPr lang="pt-BR" dirty="0"/>
              <a:t>constitucionais e legais vigentes.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238911"/>
      </p:ext>
    </p:extLst>
  </p:cSld>
  <p:clrMapOvr>
    <a:masterClrMapping/>
  </p:clrMapOvr>
  <p:transition>
    <p:wipe dir="d"/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Ver diretrizes, objetivos, metas e estratégias...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9202041"/>
      </p:ext>
    </p:extLst>
  </p:cSld>
  <p:clrMapOvr>
    <a:masterClrMapping/>
  </p:clrMapOvr>
  <p:transition>
    <p:wipe dir="d"/>
    <p:sndAc>
      <p:stSnd>
        <p:snd r:embed="rId2" name="type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776270"/>
          </a:xfrm>
        </p:spPr>
        <p:txBody>
          <a:bodyPr/>
          <a:lstStyle/>
          <a:p>
            <a:r>
              <a:rPr lang="pt-BR" dirty="0" smtClean="0">
                <a:hlinkClick r:id="rId3"/>
              </a:rPr>
              <a:t>Lei nº 12.796/2013</a:t>
            </a:r>
            <a:r>
              <a:rPr lang="pt-BR" dirty="0" smtClean="0"/>
              <a:t> 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5800" y="1285860"/>
            <a:ext cx="7696200" cy="4200540"/>
          </a:xfrm>
        </p:spPr>
        <p:txBody>
          <a:bodyPr/>
          <a:lstStyle/>
          <a:p>
            <a:r>
              <a:rPr lang="pt-BR" dirty="0" smtClean="0"/>
              <a:t>&gt;&gt; documento ajusta a Lei nº 9.394, de 20 de dezembro de 1996 (LDB) à Emenda Constitucional nº 59, de 11/11/2009, que torna obrigatória a </a:t>
            </a:r>
            <a:r>
              <a:rPr lang="pt-BR" b="1" dirty="0" smtClean="0">
                <a:solidFill>
                  <a:srgbClr val="002060"/>
                </a:solidFill>
              </a:rPr>
              <a:t>oferta gratuita de educação básica a partir dos 4 anos de idade.</a:t>
            </a:r>
          </a:p>
          <a:p>
            <a:r>
              <a:rPr lang="pt-BR" dirty="0" smtClean="0"/>
              <a:t>Escolas têm até 2016 para se adequar e atender alunos de 4 a 17 anos. </a:t>
            </a:r>
            <a:endParaRPr lang="pt-B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9230"/>
      </p:ext>
    </p:extLst>
  </p:cSld>
  <p:clrMapOvr>
    <a:masterClrMapping/>
  </p:clrMapOvr>
  <p:transition>
    <p:wipe dir="d"/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24080"/>
            <a:ext cx="9144000" cy="6370975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solidFill>
                  <a:srgbClr val="FF0000"/>
                </a:solidFill>
              </a:rPr>
              <a:t>Leis de diretrizes e bases da educação nacional Lei no 9.394/1996 </a:t>
            </a:r>
            <a:endParaRPr lang="pt-BR" sz="2400" b="1" dirty="0" smtClean="0">
              <a:solidFill>
                <a:srgbClr val="FF0000"/>
              </a:solidFill>
            </a:endParaRPr>
          </a:p>
          <a:p>
            <a:r>
              <a:rPr lang="pt-BR" b="1" dirty="0" smtClean="0"/>
              <a:t>Título </a:t>
            </a:r>
            <a:r>
              <a:rPr lang="pt-BR" b="1" dirty="0"/>
              <a:t>I </a:t>
            </a:r>
            <a:r>
              <a:rPr lang="pt-BR" dirty="0"/>
              <a:t>– Da Educação </a:t>
            </a:r>
            <a:endParaRPr lang="pt-BR" dirty="0" smtClean="0"/>
          </a:p>
          <a:p>
            <a:r>
              <a:rPr lang="pt-BR" b="1" dirty="0" smtClean="0"/>
              <a:t>Título </a:t>
            </a:r>
            <a:r>
              <a:rPr lang="pt-BR" b="1" dirty="0"/>
              <a:t>II </a:t>
            </a:r>
            <a:r>
              <a:rPr lang="pt-BR" dirty="0"/>
              <a:t>– Dos Princípios e Fins da Educação Nacional </a:t>
            </a:r>
            <a:endParaRPr lang="pt-BR" dirty="0" smtClean="0"/>
          </a:p>
          <a:p>
            <a:r>
              <a:rPr lang="pt-BR" b="1" dirty="0" smtClean="0"/>
              <a:t>Título </a:t>
            </a:r>
            <a:r>
              <a:rPr lang="pt-BR" b="1" dirty="0"/>
              <a:t>III </a:t>
            </a:r>
            <a:r>
              <a:rPr lang="pt-BR" dirty="0"/>
              <a:t>– Do Direito à Educação e do Dever de Educar </a:t>
            </a:r>
            <a:endParaRPr lang="pt-BR" dirty="0" smtClean="0"/>
          </a:p>
          <a:p>
            <a:r>
              <a:rPr lang="pt-BR" b="1" dirty="0" smtClean="0"/>
              <a:t>Título </a:t>
            </a:r>
            <a:r>
              <a:rPr lang="pt-BR" b="1" dirty="0"/>
              <a:t>IV </a:t>
            </a:r>
            <a:r>
              <a:rPr lang="pt-BR" dirty="0"/>
              <a:t>– Da Organização da Educação </a:t>
            </a:r>
            <a:r>
              <a:rPr lang="pt-BR" dirty="0" smtClean="0"/>
              <a:t>Nacional</a:t>
            </a:r>
          </a:p>
          <a:p>
            <a:r>
              <a:rPr lang="pt-BR" b="1" dirty="0" smtClean="0"/>
              <a:t>Título </a:t>
            </a:r>
            <a:r>
              <a:rPr lang="pt-BR" b="1" dirty="0"/>
              <a:t>V </a:t>
            </a:r>
            <a:r>
              <a:rPr lang="pt-BR" dirty="0"/>
              <a:t>– Dos Níveis e das Modalidades de Educação e Ensino </a:t>
            </a:r>
            <a:endParaRPr lang="pt-BR" dirty="0" smtClean="0"/>
          </a:p>
          <a:p>
            <a:r>
              <a:rPr lang="pt-BR" u="sng" dirty="0" smtClean="0"/>
              <a:t>Capítulo </a:t>
            </a:r>
            <a:r>
              <a:rPr lang="pt-BR" u="sng" dirty="0"/>
              <a:t>I </a:t>
            </a:r>
            <a:r>
              <a:rPr lang="pt-BR" dirty="0"/>
              <a:t>– Da Composição dos Níveis Escolares </a:t>
            </a:r>
            <a:endParaRPr lang="pt-BR" dirty="0" smtClean="0"/>
          </a:p>
          <a:p>
            <a:r>
              <a:rPr lang="pt-BR" u="sng" dirty="0" smtClean="0"/>
              <a:t>Capítulo </a:t>
            </a:r>
            <a:r>
              <a:rPr lang="pt-BR" u="sng" dirty="0"/>
              <a:t>II </a:t>
            </a:r>
            <a:r>
              <a:rPr lang="pt-BR" dirty="0"/>
              <a:t>– Da Educação Básica Seção I – Das Disposições Gerais </a:t>
            </a:r>
            <a:endParaRPr lang="pt-BR" dirty="0" smtClean="0"/>
          </a:p>
          <a:p>
            <a:r>
              <a:rPr lang="pt-BR" i="1" dirty="0" smtClean="0"/>
              <a:t>		Seção </a:t>
            </a:r>
            <a:r>
              <a:rPr lang="pt-BR" i="1" dirty="0"/>
              <a:t>II – Da Educação Infantil </a:t>
            </a:r>
            <a:endParaRPr lang="pt-BR" i="1" dirty="0" smtClean="0"/>
          </a:p>
          <a:p>
            <a:r>
              <a:rPr lang="pt-BR" i="1" dirty="0" smtClean="0"/>
              <a:t>		Seção </a:t>
            </a:r>
            <a:r>
              <a:rPr lang="pt-BR" i="1" dirty="0"/>
              <a:t>III – Do Ensino Fundamental </a:t>
            </a:r>
            <a:endParaRPr lang="pt-BR" i="1" dirty="0" smtClean="0"/>
          </a:p>
          <a:p>
            <a:r>
              <a:rPr lang="pt-BR" i="1" dirty="0" smtClean="0"/>
              <a:t>		Seção </a:t>
            </a:r>
            <a:r>
              <a:rPr lang="pt-BR" i="1" dirty="0"/>
              <a:t>IV – Do Ensino </a:t>
            </a:r>
            <a:r>
              <a:rPr lang="pt-BR" i="1" dirty="0" smtClean="0"/>
              <a:t>Médio</a:t>
            </a:r>
          </a:p>
          <a:p>
            <a:r>
              <a:rPr lang="pt-BR" i="1" dirty="0" smtClean="0"/>
              <a:t>		Seção IV- </a:t>
            </a:r>
            <a:r>
              <a:rPr lang="pt-BR" i="1" dirty="0"/>
              <a:t>Da Educação Profissional Técnica de Nível Médio </a:t>
            </a:r>
            <a:endParaRPr lang="pt-BR" i="1" dirty="0" smtClean="0"/>
          </a:p>
          <a:p>
            <a:r>
              <a:rPr lang="pt-BR" i="1" dirty="0" smtClean="0"/>
              <a:t>		Seção </a:t>
            </a:r>
            <a:r>
              <a:rPr lang="pt-BR" i="1" dirty="0"/>
              <a:t>V – Da Educação de Jovens e Adultos </a:t>
            </a:r>
            <a:endParaRPr lang="pt-BR" i="1" dirty="0" smtClean="0"/>
          </a:p>
          <a:p>
            <a:endParaRPr lang="pt-BR" i="1" dirty="0" smtClean="0"/>
          </a:p>
          <a:p>
            <a:r>
              <a:rPr lang="pt-BR" u="sng" dirty="0" smtClean="0"/>
              <a:t>Capítulo </a:t>
            </a:r>
            <a:r>
              <a:rPr lang="pt-BR" u="sng" dirty="0"/>
              <a:t>III </a:t>
            </a:r>
            <a:r>
              <a:rPr lang="pt-BR" dirty="0"/>
              <a:t>– Da Educação Profissional e Tecnológica </a:t>
            </a:r>
            <a:endParaRPr lang="pt-BR" dirty="0" smtClean="0"/>
          </a:p>
          <a:p>
            <a:r>
              <a:rPr lang="pt-BR" u="sng" dirty="0" smtClean="0"/>
              <a:t>Capítulo </a:t>
            </a:r>
            <a:r>
              <a:rPr lang="pt-BR" u="sng" dirty="0"/>
              <a:t>IV </a:t>
            </a:r>
            <a:r>
              <a:rPr lang="pt-BR" dirty="0"/>
              <a:t>– Da Educação Superior </a:t>
            </a:r>
            <a:endParaRPr lang="pt-BR" dirty="0" smtClean="0"/>
          </a:p>
          <a:p>
            <a:r>
              <a:rPr lang="pt-BR" u="sng" dirty="0" smtClean="0"/>
              <a:t>Capítulo </a:t>
            </a:r>
            <a:r>
              <a:rPr lang="pt-BR" u="sng" dirty="0"/>
              <a:t>V </a:t>
            </a:r>
            <a:r>
              <a:rPr lang="pt-BR" dirty="0"/>
              <a:t>– Da Educação Especial </a:t>
            </a:r>
            <a:endParaRPr lang="pt-BR" dirty="0" smtClean="0"/>
          </a:p>
          <a:p>
            <a:r>
              <a:rPr lang="pt-BR" b="1" dirty="0" smtClean="0"/>
              <a:t>Título </a:t>
            </a:r>
            <a:r>
              <a:rPr lang="pt-BR" b="1" dirty="0"/>
              <a:t>VI </a:t>
            </a:r>
            <a:r>
              <a:rPr lang="pt-BR" dirty="0"/>
              <a:t>– Dos Profissionais da Educação </a:t>
            </a:r>
            <a:endParaRPr lang="pt-BR" dirty="0" smtClean="0"/>
          </a:p>
          <a:p>
            <a:r>
              <a:rPr lang="pt-BR" b="1" dirty="0" smtClean="0"/>
              <a:t>Título </a:t>
            </a:r>
            <a:r>
              <a:rPr lang="pt-BR" b="1" dirty="0"/>
              <a:t>VII </a:t>
            </a:r>
            <a:r>
              <a:rPr lang="pt-BR" dirty="0"/>
              <a:t>– Dos Recursos Financeiros </a:t>
            </a:r>
            <a:endParaRPr lang="pt-BR" dirty="0" smtClean="0"/>
          </a:p>
          <a:p>
            <a:r>
              <a:rPr lang="pt-BR" b="1" dirty="0" smtClean="0"/>
              <a:t>Título </a:t>
            </a:r>
            <a:r>
              <a:rPr lang="pt-BR" b="1" dirty="0"/>
              <a:t>VIII </a:t>
            </a:r>
            <a:r>
              <a:rPr lang="pt-BR" dirty="0"/>
              <a:t>– Das Disposições Gerais </a:t>
            </a:r>
            <a:endParaRPr lang="pt-BR" dirty="0" smtClean="0"/>
          </a:p>
          <a:p>
            <a:r>
              <a:rPr lang="pt-BR" b="1" dirty="0" smtClean="0"/>
              <a:t>Título </a:t>
            </a:r>
            <a:r>
              <a:rPr lang="pt-BR" b="1" dirty="0"/>
              <a:t>IX </a:t>
            </a:r>
            <a:r>
              <a:rPr lang="pt-BR" dirty="0"/>
              <a:t>– Das Disposições </a:t>
            </a:r>
            <a:r>
              <a:rPr lang="pt-BR" dirty="0" smtClean="0"/>
              <a:t>Transitórias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6611041"/>
      </p:ext>
    </p:extLst>
  </p:cSld>
  <p:clrMapOvr>
    <a:masterClrMapping/>
  </p:clrMapOvr>
  <p:transition>
    <p:wipe dir="d"/>
    <p:sndAc>
      <p:stSnd>
        <p:snd r:embed="rId2" name="type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8964488" cy="707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RESOLUÇÃO Nº 4, DE 13 DE JULHO DE 2010 </a:t>
            </a:r>
          </a:p>
          <a:p>
            <a:pPr algn="ctr"/>
            <a:r>
              <a:rPr lang="pt-BR" sz="2000" dirty="0">
                <a:solidFill>
                  <a:schemeClr val="tx1"/>
                </a:solidFill>
              </a:rPr>
              <a:t>Define Diretrizes Curriculares Nacionais Gerais para a Educação Básica</a:t>
            </a:r>
          </a:p>
        </p:txBody>
      </p:sp>
      <p:sp>
        <p:nvSpPr>
          <p:cNvPr id="4" name="Retângulo 3"/>
          <p:cNvSpPr/>
          <p:nvPr/>
        </p:nvSpPr>
        <p:spPr>
          <a:xfrm>
            <a:off x="33280" y="1412776"/>
            <a:ext cx="8931208" cy="4893647"/>
          </a:xfrm>
          <a:prstGeom prst="rect">
            <a:avLst/>
          </a:prstGeom>
          <a:solidFill>
            <a:schemeClr val="accent5"/>
          </a:solidFill>
        </p:spPr>
        <p:txBody>
          <a:bodyPr wrap="square">
            <a:spAutoFit/>
          </a:bodyPr>
          <a:lstStyle/>
          <a:p>
            <a:pPr algn="just"/>
            <a:r>
              <a:rPr lang="pt-BR" sz="2400" dirty="0"/>
              <a:t>Art. 1º A presente Resolução define Diretrizes Curriculares Nacionais Gerais para o conjunto orgânico, sequencial e articulado das etapas e modalidades da Educação Básica, baseando-se no direito de toda pessoa ao seu pleno desenvolvimento, à preparação para o exercício da cidadania e à qualificação para o trabalho, na vivência e convivência em ambiente educativo, e tendo como fundamento a responsabilidade que o Estado brasileiro, a família e a sociedade têm de garantir a democratização do acesso, a inclusão, a permanência e a conclusão com sucesso das crianças, dos jovens e adultos na instituição educacional, a aprendizagem para continuidade dos estudos e a extensão da obrigatoriedade e da gratuidade da Educação Básica.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615452230"/>
      </p:ext>
    </p:extLst>
  </p:cSld>
  <p:clrMapOvr>
    <a:masterClrMapping/>
  </p:clrMapOvr>
  <p:transition>
    <p:wipe dir="d"/>
    <p:sndAc>
      <p:stSnd>
        <p:snd r:embed="rId2" name="type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83164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RESOLUÇÃO Nº 4, DE 13 DE JULHO DE 2010 (*)</a:t>
            </a:r>
          </a:p>
          <a:p>
            <a:r>
              <a:rPr lang="pt-BR" dirty="0"/>
              <a:t>Define Diretrizes Curriculares Nacionais Gerais para a Educação Básica</a:t>
            </a:r>
          </a:p>
        </p:txBody>
      </p:sp>
      <p:sp>
        <p:nvSpPr>
          <p:cNvPr id="3" name="Retângulo 2"/>
          <p:cNvSpPr/>
          <p:nvPr/>
        </p:nvSpPr>
        <p:spPr>
          <a:xfrm>
            <a:off x="755576" y="-4096138"/>
            <a:ext cx="82809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Art. 1º A presente Resolução define Diretrizes Curriculares Nacionais Gerais para o conjunto orgânico, sequencial e articulado das etapas e modalidades da Educação Básica, baseando-se no direito de toda pessoa ao seu pleno desenvolvimento, à preparação para o exercício da cidadania e à qualificação para o trabalho, na vivência e convivência em ambiente educativo, e tendo como fundamento a responsabilidade que o Estado brasileiro, a família e a sociedade têm de garantir a democratização do acesso, a inclusão, a permanência e a conclusão com sucesso das crianças, dos jovens e adultos na instituição educacional, a aprendizagem para continuidade dos estudos e a extensão da obrigatoriedade e da gratuidade da Educação Básica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21434" y="908720"/>
            <a:ext cx="9015061" cy="590931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pt-BR" b="1" dirty="0"/>
              <a:t>TÍTULO I </a:t>
            </a:r>
            <a:r>
              <a:rPr lang="pt-BR" b="1" dirty="0" smtClean="0"/>
              <a:t>OBJETIVOS</a:t>
            </a:r>
          </a:p>
          <a:p>
            <a:pPr algn="ctr"/>
            <a:endParaRPr lang="pt-BR" b="1" dirty="0"/>
          </a:p>
          <a:p>
            <a:pPr algn="just"/>
            <a:r>
              <a:rPr lang="pt-BR" b="1" dirty="0"/>
              <a:t>Art. 2º </a:t>
            </a:r>
            <a:r>
              <a:rPr lang="pt-BR" dirty="0"/>
              <a:t>Estas Diretrizes Curriculares Nacionais Gerais para a Educação Básica têm por objetivos</a:t>
            </a:r>
            <a:r>
              <a:rPr lang="pt-BR" dirty="0" smtClean="0"/>
              <a:t>:</a:t>
            </a:r>
          </a:p>
          <a:p>
            <a:pPr algn="just"/>
            <a:r>
              <a:rPr lang="pt-BR" dirty="0" smtClean="0"/>
              <a:t> </a:t>
            </a:r>
            <a:r>
              <a:rPr lang="pt-BR" dirty="0"/>
              <a:t>I - sistematizar os princípios e as diretrizes gerais da Educação Básica contidos na Constituição, na Lei de Diretrizes e Bases da Educação Nacional (LDB) e demais dispositivos legais, traduzindo-os em orientações que contribuam para assegurar a formação básica comum nacional, tendo como foco os sujeitos que dão vida ao currículo e à escola; </a:t>
            </a:r>
            <a:endParaRPr lang="pt-BR" dirty="0" smtClean="0"/>
          </a:p>
          <a:p>
            <a:pPr algn="just"/>
            <a:r>
              <a:rPr lang="pt-BR" dirty="0" smtClean="0"/>
              <a:t>II </a:t>
            </a:r>
            <a:r>
              <a:rPr lang="pt-BR" dirty="0"/>
              <a:t>- estimular a reflexão crítica e propositiva que deve subsidiar a formulação, a execução e a avaliação do projeto político-pedagógico da escola de Educação Básica</a:t>
            </a:r>
            <a:r>
              <a:rPr lang="pt-BR" dirty="0" smtClean="0"/>
              <a:t>;</a:t>
            </a:r>
          </a:p>
          <a:p>
            <a:pPr algn="just"/>
            <a:r>
              <a:rPr lang="pt-BR" dirty="0" smtClean="0"/>
              <a:t>III </a:t>
            </a:r>
            <a:r>
              <a:rPr lang="pt-BR" dirty="0"/>
              <a:t>- orientar os cursos de formação inicial e continuada de docentes e demais profissionais da Educação Básica, os sistemas educativos dos diferentes entes federados e as escolas que os integram, indistintamente da rede a que pertençam. </a:t>
            </a:r>
            <a:endParaRPr lang="pt-BR" dirty="0" smtClean="0"/>
          </a:p>
          <a:p>
            <a:pPr algn="just"/>
            <a:endParaRPr lang="pt-BR" dirty="0" smtClean="0"/>
          </a:p>
          <a:p>
            <a:pPr algn="just"/>
            <a:r>
              <a:rPr lang="pt-BR" b="1" dirty="0" smtClean="0"/>
              <a:t>Art</a:t>
            </a:r>
            <a:r>
              <a:rPr lang="pt-BR" b="1" dirty="0"/>
              <a:t>. 3º </a:t>
            </a:r>
            <a:r>
              <a:rPr lang="pt-BR" dirty="0"/>
              <a:t>As Diretrizes Curriculares Nacionais específicas para as etapas e modalidades da Educação Básica devem evidenciar o seu papel de indicador de opções políticas, sociais, culturais, educacionais, e a função da educação, na sua relação com um projeto de Nação, tendo como referência os objetivos constitucionais, fundamentando-se na cidadania e na dignidade da pessoa, o que pressupõe igualdade, liberdade, pluralidade, diversidade, respeito, justiça social, solidariedade e sustentabilidade.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0" y="0"/>
            <a:ext cx="8964488" cy="707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RESOLUÇÃO Nº 4, DE 13 DE JULHO DE 2010 </a:t>
            </a:r>
          </a:p>
          <a:p>
            <a:pPr algn="ctr"/>
            <a:r>
              <a:rPr lang="pt-BR" sz="2000" dirty="0">
                <a:solidFill>
                  <a:schemeClr val="tx1"/>
                </a:solidFill>
              </a:rPr>
              <a:t>Define Diretrizes Curriculares Nacionais Gerais para a Educação Básica</a:t>
            </a:r>
          </a:p>
        </p:txBody>
      </p:sp>
    </p:spTree>
    <p:extLst>
      <p:ext uri="{BB962C8B-B14F-4D97-AF65-F5344CB8AC3E}">
        <p14:creationId xmlns:p14="http://schemas.microsoft.com/office/powerpoint/2010/main" val="2671002730"/>
      </p:ext>
    </p:extLst>
  </p:cSld>
  <p:clrMapOvr>
    <a:masterClrMapping/>
  </p:clrMapOvr>
  <p:transition>
    <p:wipe dir="d"/>
    <p:sndAc>
      <p:stSnd>
        <p:snd r:embed="rId2" name="type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title"/>
          </p:nvPr>
        </p:nvSpPr>
        <p:spPr>
          <a:xfrm>
            <a:off x="357158" y="0"/>
            <a:ext cx="6870700" cy="785794"/>
          </a:xfrm>
        </p:spPr>
        <p:txBody>
          <a:bodyPr/>
          <a:lstStyle/>
          <a:p>
            <a:pPr algn="l"/>
            <a:r>
              <a:rPr lang="pt-BR" sz="2800" b="1" dirty="0" smtClean="0"/>
              <a:t>A EDUCAÇÃO NO BRASIL HOJE:  </a:t>
            </a:r>
            <a:endParaRPr lang="pt-BR" sz="2800" b="1" dirty="0"/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4414854"/>
          </a:xfrm>
        </p:spPr>
        <p:txBody>
          <a:bodyPr/>
          <a:lstStyle/>
          <a:p>
            <a:pPr lvl="4">
              <a:buNone/>
            </a:pPr>
            <a:r>
              <a:rPr lang="pt-BR" dirty="0" smtClean="0">
                <a:solidFill>
                  <a:srgbClr val="C00000"/>
                </a:solidFill>
              </a:rPr>
              <a:t>&gt;&gt;Educação Básica </a:t>
            </a:r>
            <a:r>
              <a:rPr lang="pt-BR" dirty="0" smtClean="0">
                <a:solidFill>
                  <a:srgbClr val="0070C0"/>
                </a:solidFill>
              </a:rPr>
              <a:t>&gt;&gt;</a:t>
            </a:r>
            <a:r>
              <a:rPr lang="pt-BR" dirty="0" smtClean="0"/>
              <a:t> </a:t>
            </a:r>
            <a:r>
              <a:rPr lang="pt-BR" dirty="0" smtClean="0">
                <a:solidFill>
                  <a:srgbClr val="0070C0"/>
                </a:solidFill>
              </a:rPr>
              <a:t>Ed. Infantil </a:t>
            </a:r>
            <a:r>
              <a:rPr lang="pt-BR" dirty="0" smtClean="0"/>
              <a:t>&gt;&gt; </a:t>
            </a:r>
            <a:r>
              <a:rPr lang="pt-BR" dirty="0" smtClean="0">
                <a:solidFill>
                  <a:srgbClr val="008000"/>
                </a:solidFill>
              </a:rPr>
              <a:t>Creche</a:t>
            </a:r>
            <a:r>
              <a:rPr lang="pt-BR" dirty="0" smtClean="0"/>
              <a:t> &gt;&gt; 0 a 3 anos</a:t>
            </a:r>
          </a:p>
          <a:p>
            <a:pPr lvl="4">
              <a:buNone/>
            </a:pPr>
            <a:r>
              <a:rPr lang="pt-BR" dirty="0" smtClean="0"/>
              <a:t>					</a:t>
            </a:r>
            <a:r>
              <a:rPr lang="pt-BR" dirty="0" smtClean="0">
                <a:solidFill>
                  <a:srgbClr val="008000"/>
                </a:solidFill>
              </a:rPr>
              <a:t>     </a:t>
            </a:r>
            <a:r>
              <a:rPr lang="pt-BR" dirty="0" err="1" smtClean="0">
                <a:solidFill>
                  <a:srgbClr val="008000"/>
                </a:solidFill>
              </a:rPr>
              <a:t>Pré-escola</a:t>
            </a:r>
            <a:r>
              <a:rPr lang="pt-BR" dirty="0" smtClean="0">
                <a:solidFill>
                  <a:srgbClr val="008000"/>
                </a:solidFill>
              </a:rPr>
              <a:t> </a:t>
            </a:r>
            <a:r>
              <a:rPr lang="pt-BR" dirty="0" smtClean="0"/>
              <a:t>&gt;&gt; 4 e 5 anos</a:t>
            </a:r>
          </a:p>
          <a:p>
            <a:pPr lvl="4">
              <a:buNone/>
            </a:pPr>
            <a:r>
              <a:rPr lang="pt-BR" dirty="0" smtClean="0"/>
              <a:t>			  </a:t>
            </a:r>
          </a:p>
          <a:p>
            <a:pPr lvl="4">
              <a:buNone/>
            </a:pPr>
            <a:r>
              <a:rPr lang="pt-BR" dirty="0" smtClean="0"/>
              <a:t>			  </a:t>
            </a:r>
            <a:r>
              <a:rPr lang="pt-BR" dirty="0" smtClean="0">
                <a:solidFill>
                  <a:srgbClr val="0070C0"/>
                </a:solidFill>
              </a:rPr>
              <a:t>&gt;&gt; Ens. Fundam</a:t>
            </a:r>
            <a:r>
              <a:rPr lang="pt-BR" dirty="0" smtClean="0"/>
              <a:t>. &gt;&gt; </a:t>
            </a:r>
            <a:r>
              <a:rPr lang="pt-BR" dirty="0" smtClean="0">
                <a:solidFill>
                  <a:srgbClr val="008000"/>
                </a:solidFill>
              </a:rPr>
              <a:t>Anos Iniciais </a:t>
            </a:r>
            <a:r>
              <a:rPr lang="pt-BR" dirty="0" smtClean="0"/>
              <a:t>– </a:t>
            </a:r>
            <a:r>
              <a:rPr lang="pt-BR" dirty="0" err="1" smtClean="0"/>
              <a:t>1º</a:t>
            </a:r>
            <a:r>
              <a:rPr lang="pt-BR" dirty="0" smtClean="0"/>
              <a:t>a 5º ano</a:t>
            </a:r>
          </a:p>
          <a:p>
            <a:pPr lvl="4">
              <a:buNone/>
            </a:pPr>
            <a:r>
              <a:rPr lang="pt-BR" dirty="0" smtClean="0"/>
              <a:t>					      </a:t>
            </a:r>
            <a:r>
              <a:rPr lang="pt-BR" dirty="0" smtClean="0">
                <a:solidFill>
                  <a:srgbClr val="008000"/>
                </a:solidFill>
              </a:rPr>
              <a:t>Anos Finais </a:t>
            </a:r>
            <a:r>
              <a:rPr lang="pt-BR" dirty="0" smtClean="0"/>
              <a:t>– 6º a </a:t>
            </a:r>
            <a:r>
              <a:rPr lang="pt-BR" dirty="0" err="1" smtClean="0"/>
              <a:t>9ºano</a:t>
            </a:r>
            <a:endParaRPr lang="pt-BR" dirty="0" smtClean="0"/>
          </a:p>
          <a:p>
            <a:pPr lvl="4">
              <a:buNone/>
            </a:pPr>
            <a:r>
              <a:rPr lang="pt-BR" dirty="0" smtClean="0"/>
              <a:t>			 </a:t>
            </a:r>
            <a:r>
              <a:rPr lang="pt-BR" dirty="0" smtClean="0">
                <a:solidFill>
                  <a:srgbClr val="0070C0"/>
                </a:solidFill>
              </a:rPr>
              <a:t> &gt;&gt; Ens. Médio </a:t>
            </a:r>
            <a:r>
              <a:rPr lang="pt-BR" dirty="0" smtClean="0"/>
              <a:t>&gt;&gt; 1º a 3º Ano</a:t>
            </a:r>
          </a:p>
          <a:p>
            <a:pPr>
              <a:buNone/>
            </a:pPr>
            <a:r>
              <a:rPr lang="pt-BR" b="1" dirty="0" smtClean="0">
                <a:solidFill>
                  <a:srgbClr val="C00000"/>
                </a:solidFill>
              </a:rPr>
              <a:t>2 Níveis</a:t>
            </a:r>
          </a:p>
          <a:p>
            <a:pPr>
              <a:buNone/>
            </a:pPr>
            <a:r>
              <a:rPr lang="pt-BR" dirty="0" smtClean="0"/>
              <a:t>			</a:t>
            </a:r>
            <a:r>
              <a:rPr lang="pt-BR" sz="2000" dirty="0" smtClean="0">
                <a:solidFill>
                  <a:srgbClr val="C00000"/>
                </a:solidFill>
              </a:rPr>
              <a:t>&gt;&gt;</a:t>
            </a:r>
            <a:r>
              <a:rPr lang="pt-BR" sz="2000" dirty="0" err="1" smtClean="0">
                <a:solidFill>
                  <a:srgbClr val="C00000"/>
                </a:solidFill>
              </a:rPr>
              <a:t>EnsinoSuperior</a:t>
            </a:r>
            <a:r>
              <a:rPr lang="pt-BR" sz="2000" dirty="0" smtClean="0">
                <a:solidFill>
                  <a:srgbClr val="C00000"/>
                </a:solidFill>
              </a:rPr>
              <a:t> </a:t>
            </a:r>
            <a:r>
              <a:rPr lang="pt-BR" sz="2000" dirty="0" smtClean="0">
                <a:solidFill>
                  <a:srgbClr val="0070C0"/>
                </a:solidFill>
              </a:rPr>
              <a:t>&gt;&gt;</a:t>
            </a:r>
            <a:r>
              <a:rPr lang="pt-BR" sz="2000" dirty="0" smtClean="0"/>
              <a:t> </a:t>
            </a:r>
            <a:r>
              <a:rPr lang="pt-BR" sz="2000" dirty="0" smtClean="0">
                <a:solidFill>
                  <a:srgbClr val="0070C0"/>
                </a:solidFill>
              </a:rPr>
              <a:t>Graduação</a:t>
            </a:r>
          </a:p>
          <a:p>
            <a:pPr>
              <a:buNone/>
            </a:pPr>
            <a:r>
              <a:rPr lang="pt-BR" sz="2000" dirty="0" smtClean="0">
                <a:solidFill>
                  <a:srgbClr val="0070C0"/>
                </a:solidFill>
              </a:rPr>
              <a:t>					    &gt;&gt; Pós Graduação </a:t>
            </a:r>
            <a:r>
              <a:rPr lang="pt-BR" sz="2000" dirty="0" smtClean="0"/>
              <a:t>&gt;&gt; </a:t>
            </a:r>
            <a:r>
              <a:rPr lang="pt-BR" sz="2000" dirty="0" smtClean="0">
                <a:solidFill>
                  <a:srgbClr val="008000"/>
                </a:solidFill>
              </a:rPr>
              <a:t>Especialização</a:t>
            </a:r>
          </a:p>
          <a:p>
            <a:pPr>
              <a:buNone/>
            </a:pPr>
            <a:r>
              <a:rPr lang="pt-BR" sz="2000" dirty="0" smtClean="0">
                <a:solidFill>
                  <a:srgbClr val="008000"/>
                </a:solidFill>
              </a:rPr>
              <a:t>							          Mestrado</a:t>
            </a:r>
          </a:p>
          <a:p>
            <a:pPr>
              <a:buNone/>
            </a:pPr>
            <a:r>
              <a:rPr lang="pt-BR" sz="2000" dirty="0" smtClean="0">
                <a:solidFill>
                  <a:srgbClr val="008000"/>
                </a:solidFill>
              </a:rPr>
              <a:t>							          Doutorado e Pós </a:t>
            </a:r>
            <a:r>
              <a:rPr lang="pt-BR" sz="2000" dirty="0" err="1" smtClean="0">
                <a:solidFill>
                  <a:srgbClr val="008000"/>
                </a:solidFill>
              </a:rPr>
              <a:t>doc</a:t>
            </a:r>
            <a:r>
              <a:rPr lang="pt-BR" sz="2000" dirty="0" smtClean="0">
                <a:solidFill>
                  <a:srgbClr val="008000"/>
                </a:solidFill>
              </a:rPr>
              <a:t>.</a:t>
            </a:r>
            <a:endParaRPr lang="pt-BR" sz="2000" dirty="0">
              <a:solidFill>
                <a:srgbClr val="008000"/>
              </a:solidFill>
            </a:endParaRPr>
          </a:p>
        </p:txBody>
      </p:sp>
      <p:cxnSp>
        <p:nvCxnSpPr>
          <p:cNvPr id="12" name="Conector de seta reta 11"/>
          <p:cNvCxnSpPr/>
          <p:nvPr/>
        </p:nvCxnSpPr>
        <p:spPr>
          <a:xfrm rot="5400000" flipH="1" flipV="1">
            <a:off x="1500166" y="2000240"/>
            <a:ext cx="15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>
    <p:wedge/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5"/>
          <p:cNvSpPr>
            <a:spLocks noGrp="1" noChangeArrowheads="1"/>
          </p:cNvSpPr>
          <p:nvPr>
            <p:ph type="title"/>
          </p:nvPr>
        </p:nvSpPr>
        <p:spPr>
          <a:xfrm flipV="1">
            <a:off x="685800" y="0"/>
            <a:ext cx="6870700" cy="152400"/>
          </a:xfrm>
        </p:spPr>
        <p:txBody>
          <a:bodyPr/>
          <a:lstStyle/>
          <a:p>
            <a:pPr eaLnBrk="1" hangingPunct="1"/>
            <a:endParaRPr lang="pt-BR" b="1" dirty="0" smtClean="0"/>
          </a:p>
        </p:txBody>
      </p:sp>
      <p:sp>
        <p:nvSpPr>
          <p:cNvPr id="44035" name="Espaço Reservado para Conteúdo 5"/>
          <p:cNvSpPr>
            <a:spLocks noGrp="1"/>
          </p:cNvSpPr>
          <p:nvPr>
            <p:ph idx="1"/>
          </p:nvPr>
        </p:nvSpPr>
        <p:spPr>
          <a:xfrm>
            <a:off x="684213" y="-171400"/>
            <a:ext cx="7702550" cy="6137225"/>
          </a:xfrm>
          <a:ln>
            <a:solidFill>
              <a:srgbClr val="FF9900"/>
            </a:solidFill>
          </a:ln>
        </p:spPr>
        <p:txBody>
          <a:bodyPr/>
          <a:lstStyle/>
          <a:p>
            <a:pPr algn="ctr" eaLnBrk="1" hangingPunct="1">
              <a:buFontTx/>
              <a:buNone/>
            </a:pPr>
            <a:endParaRPr lang="pt-BR" b="1" dirty="0" smtClean="0">
              <a:solidFill>
                <a:srgbClr val="800080"/>
              </a:solidFill>
            </a:endParaRPr>
          </a:p>
          <a:p>
            <a:pPr algn="ctr" eaLnBrk="1" hangingPunct="1">
              <a:buFontTx/>
              <a:buNone/>
            </a:pPr>
            <a:r>
              <a:rPr lang="pt-BR" b="1" dirty="0" err="1" smtClean="0">
                <a:solidFill>
                  <a:srgbClr val="800080"/>
                </a:solidFill>
              </a:rPr>
              <a:t>Prof</a:t>
            </a:r>
            <a:r>
              <a:rPr lang="pt-BR" b="1" dirty="0" smtClean="0">
                <a:solidFill>
                  <a:srgbClr val="800080"/>
                </a:solidFill>
              </a:rPr>
              <a:t> Maria José Lozano</a:t>
            </a:r>
          </a:p>
          <a:p>
            <a:pPr algn="ctr" eaLnBrk="1" hangingPunct="1">
              <a:buFontTx/>
              <a:buNone/>
            </a:pPr>
            <a:r>
              <a:rPr lang="pt-BR" b="1" dirty="0" smtClean="0">
                <a:solidFill>
                  <a:srgbClr val="800080"/>
                </a:solidFill>
              </a:rPr>
              <a:t>Pedagoga </a:t>
            </a:r>
          </a:p>
          <a:p>
            <a:pPr algn="ctr" eaLnBrk="1" hangingPunct="1">
              <a:buFontTx/>
              <a:buNone/>
            </a:pPr>
            <a:r>
              <a:rPr lang="pt-BR" b="1" dirty="0" smtClean="0">
                <a:solidFill>
                  <a:srgbClr val="800080"/>
                </a:solidFill>
              </a:rPr>
              <a:t>Psicopedagoga</a:t>
            </a:r>
          </a:p>
          <a:p>
            <a:pPr algn="ctr" eaLnBrk="1" hangingPunct="1">
              <a:buFontTx/>
              <a:buNone/>
            </a:pPr>
            <a:r>
              <a:rPr lang="pt-BR" b="1" dirty="0" smtClean="0">
                <a:solidFill>
                  <a:srgbClr val="800080"/>
                </a:solidFill>
              </a:rPr>
              <a:t>Especialista em Docência do Ensino Superior</a:t>
            </a:r>
          </a:p>
          <a:p>
            <a:pPr algn="ctr" eaLnBrk="1" hangingPunct="1">
              <a:buFontTx/>
              <a:buNone/>
            </a:pPr>
            <a:r>
              <a:rPr lang="pt-BR" b="1" dirty="0" smtClean="0">
                <a:solidFill>
                  <a:srgbClr val="800080"/>
                </a:solidFill>
              </a:rPr>
              <a:t>Supervisão, Orientação e Gestão Escolar</a:t>
            </a:r>
          </a:p>
          <a:p>
            <a:pPr algn="ctr" eaLnBrk="1" hangingPunct="1">
              <a:buFontTx/>
              <a:buNone/>
            </a:pPr>
            <a:r>
              <a:rPr lang="pt-BR" b="1" dirty="0" smtClean="0">
                <a:hlinkClick r:id="rId3"/>
              </a:rPr>
              <a:t>profzezalozano@hotmail.com</a:t>
            </a:r>
            <a:endParaRPr lang="pt-BR" b="1" dirty="0" smtClean="0"/>
          </a:p>
          <a:p>
            <a:pPr algn="ctr" eaLnBrk="1" hangingPunct="1">
              <a:buFontTx/>
              <a:buNone/>
            </a:pPr>
            <a:r>
              <a:rPr lang="pt-BR" b="1" smtClean="0">
                <a:solidFill>
                  <a:srgbClr val="800080"/>
                </a:solidFill>
              </a:rPr>
              <a:t>99153-8371 / 99668-0308</a:t>
            </a:r>
            <a:endParaRPr lang="pt-BR" b="1" dirty="0" smtClean="0">
              <a:solidFill>
                <a:srgbClr val="800080"/>
              </a:solidFill>
            </a:endParaRPr>
          </a:p>
        </p:txBody>
      </p:sp>
    </p:spTree>
  </p:cSld>
  <p:clrMapOvr>
    <a:masterClrMapping/>
  </p:clrMapOvr>
  <p:transition>
    <p:wipe dir="d"/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704856" cy="576064"/>
          </a:xfrm>
        </p:spPr>
        <p:txBody>
          <a:bodyPr/>
          <a:lstStyle/>
          <a:p>
            <a:pPr algn="l" eaLnBrk="1" hangingPunct="1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>    </a:t>
            </a:r>
            <a:r>
              <a:rPr lang="pt-BR" smtClean="0">
                <a:solidFill>
                  <a:srgbClr val="9900CC"/>
                </a:solidFill>
              </a:rPr>
              <a:t>Diretrizes </a:t>
            </a:r>
            <a:r>
              <a:rPr lang="pt-BR" dirty="0" smtClean="0">
                <a:solidFill>
                  <a:srgbClr val="9900CC"/>
                </a:solidFill>
              </a:rPr>
              <a:t>para BNCC</a:t>
            </a:r>
            <a:endParaRPr lang="pt-BR" dirty="0" smtClean="0"/>
          </a:p>
        </p:txBody>
      </p:sp>
      <p:sp>
        <p:nvSpPr>
          <p:cNvPr id="19459" name="Espaço Reservado para Conteúdo 3"/>
          <p:cNvSpPr>
            <a:spLocks noGrp="1"/>
          </p:cNvSpPr>
          <p:nvPr>
            <p:ph idx="1"/>
          </p:nvPr>
        </p:nvSpPr>
        <p:spPr>
          <a:xfrm>
            <a:off x="0" y="764704"/>
            <a:ext cx="8604448" cy="5688632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pt-BR" sz="1800" b="1" dirty="0"/>
              <a:t>Art. </a:t>
            </a:r>
            <a:r>
              <a:rPr lang="pt-BR" sz="1900" b="1" dirty="0"/>
              <a:t>1º </a:t>
            </a:r>
            <a:r>
              <a:rPr lang="pt-BR" sz="1900" dirty="0"/>
              <a:t>A presente Resolução e seu Anexo instituem a Base Nacional Comum Curricular (BNCC), como documento de caráter normativo que define o conjunto orgânico e progressivo de aprendizagens essenciais como direito das crianças, jovens e adultos no âmbito da Educação Básica escolar, e orientam sua implementação pelos sistemas de ensino das diferentes instâncias federativas, bem como pelas instituições ou redes escolares. </a:t>
            </a:r>
            <a:endParaRPr lang="pt-BR" sz="1900" dirty="0" smtClean="0"/>
          </a:p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pt-BR" sz="1900" b="1" dirty="0" smtClean="0"/>
              <a:t>Parágrafo </a:t>
            </a:r>
            <a:r>
              <a:rPr lang="pt-BR" sz="1900" b="1" dirty="0"/>
              <a:t>Único. </a:t>
            </a:r>
            <a:r>
              <a:rPr lang="pt-BR" sz="1900" dirty="0"/>
              <a:t>No exercício de sua autonomia, prevista nos artigos 12, 13 e 23 da LDB, no processo de construção de suas propostas pedagógicas, atendidos todos os direitos e objetivos de aprendizagem instituídos na BNCC, as instituições escolares, redes de escolas e seus respectivos sistemas de ensino poderão adotar formas de organização e propostas de progressão que julgarem necessários. </a:t>
            </a:r>
            <a:endParaRPr lang="pt-BR" sz="1900" dirty="0" smtClean="0"/>
          </a:p>
        </p:txBody>
      </p:sp>
    </p:spTree>
  </p:cSld>
  <p:clrMapOvr>
    <a:masterClrMapping/>
  </p:clrMapOvr>
  <p:transition>
    <p:wipe dir="d"/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704856" cy="576064"/>
          </a:xfrm>
        </p:spPr>
        <p:txBody>
          <a:bodyPr/>
          <a:lstStyle/>
          <a:p>
            <a:pPr algn="l" eaLnBrk="1" hangingPunct="1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>
                <a:solidFill>
                  <a:srgbClr val="9900CC"/>
                </a:solidFill>
              </a:rPr>
              <a:t>Diretrizes para BNCC</a:t>
            </a:r>
            <a:endParaRPr lang="pt-BR" dirty="0" smtClean="0"/>
          </a:p>
        </p:txBody>
      </p:sp>
      <p:sp>
        <p:nvSpPr>
          <p:cNvPr id="19459" name="Espaço Reservado para Conteúdo 3"/>
          <p:cNvSpPr>
            <a:spLocks noGrp="1"/>
          </p:cNvSpPr>
          <p:nvPr>
            <p:ph idx="1"/>
          </p:nvPr>
        </p:nvSpPr>
        <p:spPr>
          <a:xfrm>
            <a:off x="0" y="764704"/>
            <a:ext cx="9036496" cy="6093296"/>
          </a:xfrm>
          <a:solidFill>
            <a:schemeClr val="accent3">
              <a:lumMod val="95000"/>
            </a:schemeClr>
          </a:solidFill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pt-BR" sz="1600" b="1" dirty="0"/>
              <a:t>Art. 2º </a:t>
            </a:r>
            <a:r>
              <a:rPr lang="pt-BR" sz="1600" dirty="0"/>
              <a:t>As aprendizagens essenciais são definidas como conhecimentos, habilidades, atitudes, valores e a capacidade de os mobilizar, articular e integrar, expressando-se em competências. Parágrafo único. As aprendizagens essenciais compõem o processo formativo de todos os educandos ao longo das etapas e modalidades de ensino no nível da Educação Básica, como direito de pleno desenvolvimento da pessoa, seu preparo para o exercício da cidadania e qualificação para o trabalho. </a:t>
            </a:r>
            <a:endParaRPr lang="pt-BR" sz="1600" dirty="0" smtClean="0"/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pt-BR" sz="1600" b="1" dirty="0" smtClean="0"/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pt-BR" sz="1600" b="1" dirty="0" smtClean="0"/>
              <a:t>Art</a:t>
            </a:r>
            <a:r>
              <a:rPr lang="pt-BR" sz="1600" b="1" dirty="0"/>
              <a:t>. 3º </a:t>
            </a:r>
            <a:r>
              <a:rPr lang="pt-BR" sz="1600" dirty="0"/>
              <a:t>No âmbito da BNCC, competência é definida como a mobilização de conhecimentos (conceitos e procedimentos), habilidades (práticas cognitivas e </a:t>
            </a:r>
            <a:r>
              <a:rPr lang="pt-BR" sz="1600" dirty="0" err="1"/>
              <a:t>socioemocionais</a:t>
            </a:r>
            <a:r>
              <a:rPr lang="pt-BR" sz="1600" dirty="0"/>
              <a:t>), atitudes e valores, para resolver demandas complexas da vida cotidiana, do pleno exercício da cidadania e do mundo do trabalho. </a:t>
            </a:r>
            <a:endParaRPr lang="pt-BR" sz="1600" dirty="0" smtClean="0"/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pt-BR" sz="1600" b="1" dirty="0"/>
              <a:t>Parágrafo Único</a:t>
            </a:r>
            <a:r>
              <a:rPr lang="pt-BR" sz="1600" dirty="0"/>
              <a:t>: Para os efeitos desta Resolução, com fundamento no caput do art. 35-A e no §1º do art. 36 da LDB, a expressão “competências e habilidades” deve ser considerada como equivalente à expressão “direitos e objetivos de aprendizagem” presente na Lei do Plano Nacional de Educação (PNE). </a:t>
            </a:r>
          </a:p>
        </p:txBody>
      </p:sp>
    </p:spTree>
    <p:extLst>
      <p:ext uri="{BB962C8B-B14F-4D97-AF65-F5344CB8AC3E}">
        <p14:creationId xmlns:p14="http://schemas.microsoft.com/office/powerpoint/2010/main" val="1270912781"/>
      </p:ext>
    </p:extLst>
  </p:cSld>
  <p:clrMapOvr>
    <a:masterClrMapping/>
  </p:clrMapOvr>
  <p:transition>
    <p:wipe dir="d"/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704856" cy="576064"/>
          </a:xfrm>
        </p:spPr>
        <p:txBody>
          <a:bodyPr/>
          <a:lstStyle/>
          <a:p>
            <a:pPr algn="l" eaLnBrk="1" hangingPunct="1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>
                <a:solidFill>
                  <a:srgbClr val="9900CC"/>
                </a:solidFill>
              </a:rPr>
              <a:t>Diretrizes para BNCC</a:t>
            </a:r>
            <a:endParaRPr lang="pt-BR" dirty="0" smtClean="0"/>
          </a:p>
        </p:txBody>
      </p:sp>
      <p:sp>
        <p:nvSpPr>
          <p:cNvPr id="19459" name="Espaço Reservado para Conteúdo 3"/>
          <p:cNvSpPr>
            <a:spLocks noGrp="1"/>
          </p:cNvSpPr>
          <p:nvPr>
            <p:ph idx="1"/>
          </p:nvPr>
        </p:nvSpPr>
        <p:spPr>
          <a:xfrm>
            <a:off x="0" y="764704"/>
            <a:ext cx="9036496" cy="6093296"/>
          </a:xfrm>
          <a:solidFill>
            <a:schemeClr val="accent3">
              <a:lumMod val="95000"/>
            </a:schemeClr>
          </a:solidFill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pt-BR" sz="1600" b="1" dirty="0"/>
              <a:t>Art. 4º </a:t>
            </a:r>
            <a:r>
              <a:rPr lang="pt-BR" sz="1600" dirty="0"/>
              <a:t>A BNCC, em atendimento à LDB e ao Plano Nacional de Educação (PNE), aplica-se à Educação Básica, e fundamenta-se nas seguintes competências gerais, expressão dos direitos e objetivos de aprendizagem e desenvolvimento, a serem desenvolvidas pelos estudantes: </a:t>
            </a:r>
            <a:endParaRPr lang="pt-BR" sz="1600" dirty="0" smtClean="0"/>
          </a:p>
          <a:p>
            <a:pPr eaLnBrk="1" hangingPunct="1">
              <a:lnSpc>
                <a:spcPct val="150000"/>
              </a:lnSpc>
              <a:buFontTx/>
              <a:buAutoNum type="arabicPeriod"/>
            </a:pPr>
            <a:r>
              <a:rPr lang="pt-BR" sz="1600" dirty="0" smtClean="0"/>
              <a:t>Valorizar </a:t>
            </a:r>
            <a:r>
              <a:rPr lang="pt-BR" sz="1600" dirty="0"/>
              <a:t>e utilizar os conhecimentos historicamente construídos sobre o mundo físico, social, cultural e digital para entender e explicar a realidade, continuar aprendendo e colaborar para a construção de uma sociedade justa, democrática e inclusiva</a:t>
            </a:r>
            <a:r>
              <a:rPr lang="pt-BR" sz="1600" dirty="0" smtClean="0"/>
              <a:t>;</a:t>
            </a:r>
          </a:p>
          <a:p>
            <a:pPr eaLnBrk="1" hangingPunct="1">
              <a:lnSpc>
                <a:spcPct val="150000"/>
              </a:lnSpc>
              <a:buFontTx/>
              <a:buAutoNum type="arabicPeriod"/>
            </a:pPr>
            <a:r>
              <a:rPr lang="pt-BR" sz="1600" dirty="0" smtClean="0"/>
              <a:t>Exercitar </a:t>
            </a:r>
            <a:r>
              <a:rPr lang="pt-BR" sz="1600" dirty="0"/>
              <a:t>a curiosidade intelectual e recorrer à abordagem própria das ciências, incluindo a investigação, a reflexão, a análise crítica, a imaginação e a criatividade, para investigar causas, elaborar e testar hipóteses, formular e resolver problemas e criar soluções (inclusive tecnológicas) com base nos conhecimentos das diferentes áreas; </a:t>
            </a:r>
            <a:endParaRPr lang="pt-BR" sz="1600" dirty="0" smtClean="0"/>
          </a:p>
          <a:p>
            <a:pPr eaLnBrk="1" hangingPunct="1">
              <a:lnSpc>
                <a:spcPct val="150000"/>
              </a:lnSpc>
              <a:buFontTx/>
              <a:buAutoNum type="arabicPeriod"/>
            </a:pPr>
            <a:r>
              <a:rPr lang="pt-BR" sz="1600" dirty="0" smtClean="0"/>
              <a:t>Desenvolver </a:t>
            </a:r>
            <a:r>
              <a:rPr lang="pt-BR" sz="1600" dirty="0"/>
              <a:t>o senso estético para reconhecer, valorizar e fruir as diversas manifestações artísticas e culturais, das locais às mundiais, e também para participar de práticas diversificadas da produção artístico-cultural; </a:t>
            </a:r>
            <a:endParaRPr lang="pt-BR" sz="1600" dirty="0" smtClean="0"/>
          </a:p>
        </p:txBody>
      </p:sp>
    </p:spTree>
    <p:extLst>
      <p:ext uri="{BB962C8B-B14F-4D97-AF65-F5344CB8AC3E}">
        <p14:creationId xmlns:p14="http://schemas.microsoft.com/office/powerpoint/2010/main" val="181181248"/>
      </p:ext>
    </p:extLst>
  </p:cSld>
  <p:clrMapOvr>
    <a:masterClrMapping/>
  </p:clrMapOvr>
  <p:transition>
    <p:wipe dir="d"/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704856" cy="360040"/>
          </a:xfrm>
        </p:spPr>
        <p:txBody>
          <a:bodyPr/>
          <a:lstStyle/>
          <a:p>
            <a:pPr algn="l" eaLnBrk="1" hangingPunct="1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>
                <a:solidFill>
                  <a:srgbClr val="9900CC"/>
                </a:solidFill>
              </a:rPr>
              <a:t>Diretrizes para BNCC</a:t>
            </a:r>
            <a:endParaRPr lang="pt-BR" dirty="0" smtClean="0"/>
          </a:p>
        </p:txBody>
      </p:sp>
      <p:sp>
        <p:nvSpPr>
          <p:cNvPr id="19459" name="Espaço Reservado para Conteúdo 3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  <a:solidFill>
            <a:schemeClr val="accent3">
              <a:lumMod val="95000"/>
            </a:schemeClr>
          </a:solidFill>
        </p:spPr>
        <p:txBody>
          <a:bodyPr/>
          <a:lstStyle/>
          <a:p>
            <a:pPr marL="0" indent="0" algn="just" eaLnBrk="1" hangingPunct="1">
              <a:lnSpc>
                <a:spcPct val="150000"/>
              </a:lnSpc>
              <a:buNone/>
            </a:pPr>
            <a:r>
              <a:rPr lang="pt-BR" sz="1600" dirty="0"/>
              <a:t>4. </a:t>
            </a:r>
            <a:r>
              <a:rPr lang="pt-BR" sz="1800" dirty="0"/>
              <a:t>Utilizar diferentes linguagens –verbal (oral ou visual-motora, como Libras, e </a:t>
            </a:r>
          </a:p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pt-BR" sz="1800" dirty="0"/>
              <a:t>escrita), corporal, visual, sonora e digital –, bem como conhecimentos das linguagens artística, matemática e científica para se expressar e partilhar informações, experiências, ideias e sentimentos, em diferentes contextos, e produzir sentidos que levem ao entendimento mútuo</a:t>
            </a:r>
            <a:r>
              <a:rPr lang="pt-BR" sz="1800" dirty="0" smtClean="0"/>
              <a:t>;</a:t>
            </a:r>
          </a:p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pt-BR" sz="1800" dirty="0" smtClean="0"/>
              <a:t> </a:t>
            </a:r>
            <a:r>
              <a:rPr lang="pt-BR" sz="1800" dirty="0"/>
              <a:t>5. Compreender, utilizar e criar tecnologias digitais de informação e comunicação, de forma crítica, significativa, reflexiva e ética nas diversas práticas sociais (incluindo as escolares) para se comunicar, acessar e disseminar informações, produzir conhecimentos, resolver problemas e exercer protagonismo e autoria na vida pessoal e coletiva; </a:t>
            </a:r>
            <a:endParaRPr lang="pt-BR" sz="1800" dirty="0" smtClean="0"/>
          </a:p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pt-BR" sz="1800" dirty="0" smtClean="0"/>
              <a:t> </a:t>
            </a:r>
            <a:r>
              <a:rPr lang="pt-BR" sz="1800" dirty="0"/>
              <a:t>6. Valorizar a diversidade de saberes e vivências culturais e apropriar-se de conhecimentos e experiências que lhe possibilitem entender as relações próprias do mundo do trabalho e fazer escolhas alinhadas ao exercício da cidadania e ao seu projeto de vida, com liberdade, autonomia, consciência crítica e responsabilidade. </a:t>
            </a:r>
            <a:endParaRPr lang="pt-BR" sz="1800" dirty="0" smtClean="0"/>
          </a:p>
          <a:p>
            <a:pPr algn="just" eaLnBrk="1" hangingPunct="1">
              <a:lnSpc>
                <a:spcPct val="150000"/>
              </a:lnSpc>
              <a:buFontTx/>
              <a:buNone/>
            </a:pP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173240720"/>
      </p:ext>
    </p:extLst>
  </p:cSld>
  <p:clrMapOvr>
    <a:masterClrMapping/>
  </p:clrMapOvr>
  <p:transition>
    <p:wipe dir="d"/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704856" cy="576064"/>
          </a:xfrm>
        </p:spPr>
        <p:txBody>
          <a:bodyPr/>
          <a:lstStyle/>
          <a:p>
            <a:pPr algn="l" eaLnBrk="1" hangingPunct="1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>
                <a:solidFill>
                  <a:srgbClr val="9900CC"/>
                </a:solidFill>
              </a:rPr>
              <a:t>Diretrizes para BNCC</a:t>
            </a:r>
            <a:endParaRPr lang="pt-BR" dirty="0" smtClean="0"/>
          </a:p>
        </p:txBody>
      </p:sp>
      <p:sp>
        <p:nvSpPr>
          <p:cNvPr id="19459" name="Espaço Reservado para Conteúdo 3"/>
          <p:cNvSpPr>
            <a:spLocks noGrp="1"/>
          </p:cNvSpPr>
          <p:nvPr>
            <p:ph idx="1"/>
          </p:nvPr>
        </p:nvSpPr>
        <p:spPr>
          <a:xfrm>
            <a:off x="0" y="764704"/>
            <a:ext cx="9036496" cy="6093296"/>
          </a:xfrm>
          <a:solidFill>
            <a:schemeClr val="accent3">
              <a:lumMod val="95000"/>
            </a:schemeClr>
          </a:solidFill>
        </p:spPr>
        <p:txBody>
          <a:bodyPr/>
          <a:lstStyle/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pt-BR" sz="1600" dirty="0" smtClean="0"/>
              <a:t>7. Argumentar </a:t>
            </a:r>
            <a:r>
              <a:rPr lang="pt-BR" sz="1600" dirty="0"/>
              <a:t>com base em fatos, dados e informações confiáveis, para formular, negociar e defender ideias, pontos de vista e decisões comuns, que respeitem e promovam os direitos humanos, a consciência socioambiental e o consumo responsável, em âmbito local, regional e global, com posicionamento ético em relação ao cuidado consigo mesmo, com os outros e com o planeta. </a:t>
            </a:r>
            <a:endParaRPr lang="pt-BR" sz="1600" dirty="0" smtClean="0"/>
          </a:p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pt-BR" sz="1600" dirty="0" smtClean="0"/>
              <a:t>8</a:t>
            </a:r>
            <a:r>
              <a:rPr lang="pt-BR" sz="1600" dirty="0"/>
              <a:t>. Conhecer-se, apreciar-se e cuidar de sua saúde física e emocional, </a:t>
            </a:r>
            <a:r>
              <a:rPr lang="pt-BR" sz="1600" dirty="0" smtClean="0"/>
              <a:t>compreendendo-se </a:t>
            </a:r>
            <a:r>
              <a:rPr lang="pt-BR" sz="1600" dirty="0"/>
              <a:t>na diversidade humana e reconhecendo suas emoções e as dos outros, com autocrítica e capacidade para lidar com elas. </a:t>
            </a:r>
            <a:endParaRPr lang="pt-BR" sz="1600" dirty="0" smtClean="0"/>
          </a:p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pt-BR" sz="1600" dirty="0" smtClean="0"/>
              <a:t>9</a:t>
            </a:r>
            <a:r>
              <a:rPr lang="pt-BR" sz="1600" dirty="0"/>
              <a:t>. Exercitar a empatia, o diálogo, a resolução de conflitos, de forma harmônica, e a cooperação, fazendo-se respeitar, bem como promover o respeito ao outro e aos direitos humanos, com acolhimento e valorização da diversidade de indivíduos e de grupos sociais, seus saberes, identidades, culturas e potencialidades, sem preconceitos de qualquer natureza. </a:t>
            </a:r>
            <a:endParaRPr lang="pt-BR" sz="1600" dirty="0" smtClean="0"/>
          </a:p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pt-BR" sz="1600" dirty="0" smtClean="0"/>
              <a:t>10</a:t>
            </a:r>
            <a:r>
              <a:rPr lang="pt-BR" sz="1600" dirty="0"/>
              <a:t>. Agir pessoal e coletivamente com autonomia, responsabilidade, flexibilidade, resiliência e determinação, tomando decisões, com base em princípios éticos, democráticos, inclusivos, sustentáveis e solidários. 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975030217"/>
      </p:ext>
    </p:extLst>
  </p:cSld>
  <p:clrMapOvr>
    <a:masterClrMapping/>
  </p:clrMapOvr>
  <p:transition>
    <p:wipe dir="d"/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3"/>
          <p:cNvSpPr>
            <a:spLocks noGrp="1"/>
          </p:cNvSpPr>
          <p:nvPr>
            <p:ph type="title"/>
          </p:nvPr>
        </p:nvSpPr>
        <p:spPr>
          <a:xfrm>
            <a:off x="251520" y="116633"/>
            <a:ext cx="7500435" cy="72008"/>
          </a:xfrm>
        </p:spPr>
        <p:txBody>
          <a:bodyPr/>
          <a:lstStyle/>
          <a:p>
            <a:pPr eaLnBrk="1" hangingPunct="1"/>
            <a:endParaRPr lang="pt-BR" dirty="0" smtClean="0"/>
          </a:p>
        </p:txBody>
      </p:sp>
      <p:sp>
        <p:nvSpPr>
          <p:cNvPr id="10243" name="Espaço Reservado para Conteúdo 4"/>
          <p:cNvSpPr>
            <a:spLocks noGrp="1"/>
          </p:cNvSpPr>
          <p:nvPr>
            <p:ph idx="1"/>
          </p:nvPr>
        </p:nvSpPr>
        <p:spPr>
          <a:xfrm>
            <a:off x="685800" y="1628775"/>
            <a:ext cx="7696200" cy="4537075"/>
          </a:xfrm>
        </p:spPr>
        <p:txBody>
          <a:bodyPr/>
          <a:lstStyle/>
          <a:p>
            <a:pPr algn="just" eaLnBrk="1" hangingPunct="1"/>
            <a:endParaRPr lang="pt-BR" sz="2800" b="1" dirty="0" smtClean="0">
              <a:solidFill>
                <a:srgbClr val="FF0000"/>
              </a:solidFill>
            </a:endParaRPr>
          </a:p>
          <a:p>
            <a:pPr algn="just" eaLnBrk="1" hangingPunct="1">
              <a:buNone/>
            </a:pPr>
            <a:r>
              <a:rPr lang="pt-BR" sz="2800" b="1" dirty="0" smtClean="0">
                <a:solidFill>
                  <a:srgbClr val="FF0000"/>
                </a:solidFill>
              </a:rPr>
              <a:t> </a:t>
            </a:r>
            <a:endParaRPr lang="pt-BR" dirty="0" smtClean="0"/>
          </a:p>
        </p:txBody>
      </p:sp>
      <p:sp>
        <p:nvSpPr>
          <p:cNvPr id="9" name="Seta para a direita 8"/>
          <p:cNvSpPr/>
          <p:nvPr/>
        </p:nvSpPr>
        <p:spPr>
          <a:xfrm>
            <a:off x="107504" y="258627"/>
            <a:ext cx="720725" cy="4333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 </a:t>
            </a:r>
          </a:p>
        </p:txBody>
      </p:sp>
      <p:sp>
        <p:nvSpPr>
          <p:cNvPr id="2" name="Retângulo 1"/>
          <p:cNvSpPr/>
          <p:nvPr/>
        </p:nvSpPr>
        <p:spPr>
          <a:xfrm>
            <a:off x="828229" y="332656"/>
            <a:ext cx="8208267" cy="60939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000" b="1" dirty="0"/>
              <a:t>Art. 7º </a:t>
            </a:r>
            <a:r>
              <a:rPr lang="pt-BR" sz="2000" dirty="0"/>
              <a:t>Os currículos escolares relativos a todas as etapas e modalidades da Educação Básica devem ter a BNCC como referência obrigatória e incluir uma parte diversificada, definida pelas instituições ou redes escolares de acordo com a LDB, as diretrizes curriculares nacionais e o atendimento das características regionais e locais, segundo normas complementares estabelecidas pelos órgãos normativos dos respectivos Sistemas de Ensino.  </a:t>
            </a:r>
            <a:endParaRPr lang="pt-BR" sz="2000" dirty="0" smtClean="0"/>
          </a:p>
          <a:p>
            <a:pPr algn="just">
              <a:lnSpc>
                <a:spcPct val="150000"/>
              </a:lnSpc>
            </a:pPr>
            <a:r>
              <a:rPr lang="pt-BR" sz="2000" b="1" dirty="0" smtClean="0"/>
              <a:t>Parágrafo </a:t>
            </a:r>
            <a:r>
              <a:rPr lang="pt-BR" sz="2000" b="1" dirty="0"/>
              <a:t>único. </a:t>
            </a:r>
            <a:r>
              <a:rPr lang="pt-BR" sz="2000" dirty="0"/>
              <a:t>Os currículos da Educação Básica, tendo como referência à a BNCC, devem ser complementados em cada instituição escolar e em cada rede de ensino, no âmbito de cada sistema de ensino, por uma parte diversificada, as quais não podem ser consideradas como dois blocos distintos justapostos, devendo ser planejadas, executadas e avaliadas como um todo integrado.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980728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pt-BR" sz="2400" dirty="0" smtClean="0"/>
              <a:t>Política </a:t>
            </a:r>
            <a:r>
              <a:rPr lang="pt-BR" sz="2400" dirty="0"/>
              <a:t>Nacional de </a:t>
            </a:r>
            <a:r>
              <a:rPr lang="pt-BR" sz="2400" dirty="0" smtClean="0"/>
              <a:t>Educação </a:t>
            </a:r>
            <a:r>
              <a:rPr lang="pt-BR" sz="2400" dirty="0"/>
              <a:t>Infantil: pelos direitos das </a:t>
            </a:r>
            <a:r>
              <a:rPr lang="pt-BR" sz="2400" dirty="0" smtClean="0"/>
              <a:t>crianças </a:t>
            </a:r>
            <a:r>
              <a:rPr lang="pt-BR" sz="2400" dirty="0"/>
              <a:t>de zero a seis anos  </a:t>
            </a:r>
            <a:r>
              <a:rPr lang="pt-BR" sz="2400" dirty="0" smtClean="0"/>
              <a:t>à Educação - 2003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285860"/>
            <a:ext cx="8928992" cy="574354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 algn="just">
              <a:buNone/>
            </a:pPr>
            <a:r>
              <a:rPr lang="pt-BR" sz="2400" dirty="0"/>
              <a:t>A </a:t>
            </a:r>
            <a:r>
              <a:rPr lang="pt-BR" sz="2400" dirty="0" smtClean="0"/>
              <a:t>Constituição </a:t>
            </a:r>
            <a:r>
              <a:rPr lang="pt-BR" sz="2400" dirty="0"/>
              <a:t>Federal atribuiu ao Estado o dever de garantir o atendimento </a:t>
            </a:r>
            <a:r>
              <a:rPr lang="pt-BR" sz="2400" dirty="0" smtClean="0"/>
              <a:t>às crianças </a:t>
            </a:r>
            <a:r>
              <a:rPr lang="pt-BR" sz="2400" dirty="0"/>
              <a:t>de 0 a 6 anos em creches e </a:t>
            </a:r>
            <a:r>
              <a:rPr lang="pt-BR" sz="2400" dirty="0" smtClean="0"/>
              <a:t>pré-escolas </a:t>
            </a:r>
            <a:r>
              <a:rPr lang="pt-BR" sz="2400" dirty="0"/>
              <a:t>(art. 208, IV), especificando </a:t>
            </a:r>
            <a:r>
              <a:rPr lang="pt-BR" sz="2400" dirty="0" smtClean="0"/>
              <a:t>que</a:t>
            </a:r>
            <a:r>
              <a:rPr lang="pt-BR" sz="2400" dirty="0"/>
              <a:t> à</a:t>
            </a:r>
            <a:r>
              <a:rPr lang="pt-BR" sz="2400" dirty="0" smtClean="0"/>
              <a:t> União </a:t>
            </a:r>
            <a:r>
              <a:rPr lang="pt-BR" sz="2400" dirty="0"/>
              <a:t>cabe prestar </a:t>
            </a:r>
            <a:r>
              <a:rPr lang="pt-BR" sz="2400" dirty="0" smtClean="0"/>
              <a:t>assistência técnica </a:t>
            </a:r>
            <a:r>
              <a:rPr lang="pt-BR" sz="2400" dirty="0"/>
              <a:t>e financeira aos estados, ao Distrito Federal e aos </a:t>
            </a:r>
            <a:r>
              <a:rPr lang="pt-BR" sz="2400" dirty="0" smtClean="0"/>
              <a:t>municípios </a:t>
            </a:r>
            <a:r>
              <a:rPr lang="pt-BR" sz="2400" dirty="0"/>
              <a:t>para garantir </a:t>
            </a:r>
            <a:r>
              <a:rPr lang="pt-BR" sz="2400" dirty="0" smtClean="0"/>
              <a:t>equalização </a:t>
            </a:r>
            <a:r>
              <a:rPr lang="pt-BR" sz="2400" dirty="0"/>
              <a:t>das oportunidades e </a:t>
            </a:r>
            <a:r>
              <a:rPr lang="pt-BR" sz="2400" dirty="0" smtClean="0"/>
              <a:t>padrão mínimo </a:t>
            </a:r>
            <a:r>
              <a:rPr lang="pt-BR" sz="2400" dirty="0"/>
              <a:t>de qualidade. Especificando ainda mais, determinou que os </a:t>
            </a:r>
            <a:r>
              <a:rPr lang="pt-BR" sz="2400" dirty="0" smtClean="0"/>
              <a:t>municípios </a:t>
            </a:r>
            <a:r>
              <a:rPr lang="pt-BR" sz="2400" dirty="0"/>
              <a:t>atuassem prioritariamente no Ensino Fundamental e na </a:t>
            </a:r>
            <a:r>
              <a:rPr lang="pt-BR" sz="2400" dirty="0" smtClean="0"/>
              <a:t>Educação </a:t>
            </a:r>
            <a:r>
              <a:rPr lang="pt-BR" sz="2400" dirty="0"/>
              <a:t>Infantil (art. 211, § 2</a:t>
            </a:r>
            <a:r>
              <a:rPr lang="pt-BR" sz="2400" dirty="0" smtClean="0"/>
              <a:t>”).</a:t>
            </a:r>
          </a:p>
          <a:p>
            <a:pPr marL="0" indent="0" algn="just">
              <a:buNone/>
            </a:pPr>
            <a:endParaRPr lang="pt-BR" sz="2400" dirty="0"/>
          </a:p>
          <a:p>
            <a:pPr marL="0" indent="0" algn="just">
              <a:buNone/>
            </a:pPr>
            <a:r>
              <a:rPr lang="pt-BR" sz="2400" dirty="0"/>
              <a:t>Para cumprir esse papel, foi aprovado em 2001 o Plano Nacional de </a:t>
            </a:r>
            <a:r>
              <a:rPr lang="pt-BR" sz="2400" dirty="0" smtClean="0"/>
              <a:t>Educação, </a:t>
            </a:r>
            <a:r>
              <a:rPr lang="pt-BR" sz="2400" dirty="0"/>
              <a:t>que assim se expressa em </a:t>
            </a:r>
            <a:r>
              <a:rPr lang="pt-BR" sz="2400" dirty="0" smtClean="0"/>
              <a:t>relação às competências </a:t>
            </a:r>
            <a:r>
              <a:rPr lang="pt-BR" sz="2400" dirty="0"/>
              <a:t>dos entes federados:</a:t>
            </a:r>
          </a:p>
          <a:p>
            <a:pPr marL="0" indent="0" algn="just">
              <a:buNone/>
            </a:pPr>
            <a:endParaRPr lang="pt-BR" sz="2400" dirty="0"/>
          </a:p>
        </p:txBody>
      </p:sp>
    </p:spTree>
  </p:cSld>
  <p:clrMapOvr>
    <a:masterClrMapping/>
  </p:clrMapOvr>
  <p:transition>
    <p:wipe dir="d"/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0" y="116632"/>
            <a:ext cx="8892480" cy="6120679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algn="just"/>
            <a:r>
              <a:rPr lang="pt-BR" sz="2400" dirty="0" smtClean="0"/>
              <a:t>Na distribuição </a:t>
            </a:r>
            <a:r>
              <a:rPr lang="pt-BR" sz="2400" dirty="0"/>
              <a:t>de </a:t>
            </a:r>
            <a:r>
              <a:rPr lang="pt-BR" sz="2400" dirty="0" smtClean="0"/>
              <a:t>competências </a:t>
            </a:r>
            <a:r>
              <a:rPr lang="pt-BR" sz="2400" dirty="0"/>
              <a:t>referentes </a:t>
            </a:r>
            <a:r>
              <a:rPr lang="pt-BR" sz="2400" dirty="0" smtClean="0"/>
              <a:t>à educação </a:t>
            </a:r>
            <a:r>
              <a:rPr lang="pt-BR" sz="2400" dirty="0"/>
              <a:t>infantil, tanto a </a:t>
            </a:r>
            <a:r>
              <a:rPr lang="pt-BR" sz="2400" dirty="0" smtClean="0"/>
              <a:t>Constituição </a:t>
            </a:r>
            <a:r>
              <a:rPr lang="pt-BR" sz="2400" dirty="0"/>
              <a:t>Federal quanto a LDB </a:t>
            </a:r>
            <a:r>
              <a:rPr lang="pt-BR" sz="2400" dirty="0" smtClean="0"/>
              <a:t>são explícitas </a:t>
            </a:r>
            <a:r>
              <a:rPr lang="pt-BR" sz="2400" dirty="0"/>
              <a:t>na </a:t>
            </a:r>
            <a:r>
              <a:rPr lang="pt-BR" sz="2400" dirty="0" err="1"/>
              <a:t>co-responsabilidade</a:t>
            </a:r>
            <a:r>
              <a:rPr lang="pt-BR" sz="2400" dirty="0"/>
              <a:t> das </a:t>
            </a:r>
            <a:r>
              <a:rPr lang="pt-BR" sz="2400" dirty="0" smtClean="0"/>
              <a:t>três </a:t>
            </a:r>
            <a:r>
              <a:rPr lang="pt-BR" sz="2400" dirty="0"/>
              <a:t>esferas de governo  </a:t>
            </a:r>
            <a:r>
              <a:rPr lang="pt-BR" sz="2400" dirty="0" smtClean="0"/>
              <a:t>Municípios</a:t>
            </a:r>
            <a:r>
              <a:rPr lang="pt-BR" sz="2400" dirty="0"/>
              <a:t>, Estado e </a:t>
            </a:r>
            <a:r>
              <a:rPr lang="pt-BR" sz="2400" dirty="0" smtClean="0"/>
              <a:t>União  </a:t>
            </a:r>
            <a:r>
              <a:rPr lang="pt-BR" sz="2400" dirty="0"/>
              <a:t>e da </a:t>
            </a:r>
            <a:r>
              <a:rPr lang="pt-BR" sz="2400" dirty="0" smtClean="0"/>
              <a:t>família</a:t>
            </a:r>
            <a:r>
              <a:rPr lang="pt-BR" sz="2400" dirty="0"/>
              <a:t>.  </a:t>
            </a:r>
            <a:endParaRPr lang="pt-BR" sz="2400" dirty="0" smtClean="0"/>
          </a:p>
          <a:p>
            <a:pPr algn="just"/>
            <a:r>
              <a:rPr lang="pt-BR" sz="2400" dirty="0" smtClean="0"/>
              <a:t>A articulação </a:t>
            </a:r>
            <a:r>
              <a:rPr lang="pt-BR" sz="2400" dirty="0"/>
              <a:t>com a </a:t>
            </a:r>
            <a:r>
              <a:rPr lang="pt-BR" sz="2400" dirty="0" smtClean="0"/>
              <a:t>família </a:t>
            </a:r>
            <a:r>
              <a:rPr lang="pt-BR" sz="2400" dirty="0"/>
              <a:t>visa, mais do que qualquer outra coisa, ao </a:t>
            </a:r>
            <a:r>
              <a:rPr lang="pt-BR" sz="2400" dirty="0" smtClean="0"/>
              <a:t>mútuo </a:t>
            </a:r>
            <a:r>
              <a:rPr lang="pt-BR" sz="2400" dirty="0"/>
              <a:t>conhecimento de processos de </a:t>
            </a:r>
            <a:r>
              <a:rPr lang="pt-BR" sz="2400" dirty="0" smtClean="0"/>
              <a:t>educação</a:t>
            </a:r>
            <a:r>
              <a:rPr lang="pt-BR" sz="2400" dirty="0"/>
              <a:t>, valores, expectativas, de tal maneira que a </a:t>
            </a:r>
            <a:r>
              <a:rPr lang="pt-BR" sz="2400" dirty="0" smtClean="0"/>
              <a:t>educação familiar </a:t>
            </a:r>
            <a:r>
              <a:rPr lang="pt-BR" sz="2400" dirty="0"/>
              <a:t>e a escolar se complementem e se </a:t>
            </a:r>
            <a:r>
              <a:rPr lang="pt-BR" sz="2400" dirty="0" smtClean="0"/>
              <a:t>enriqueçam</a:t>
            </a:r>
            <a:r>
              <a:rPr lang="pt-BR" sz="2400" dirty="0"/>
              <a:t>, produzindo aprendizagens coerentes, mais amplas e profundas. </a:t>
            </a:r>
            <a:endParaRPr lang="pt-BR" sz="2400" dirty="0" smtClean="0"/>
          </a:p>
          <a:p>
            <a:pPr algn="just"/>
            <a:r>
              <a:rPr lang="pt-BR" sz="2400" dirty="0" smtClean="0"/>
              <a:t>Quanto às </a:t>
            </a:r>
            <a:r>
              <a:rPr lang="pt-BR" sz="2400" dirty="0"/>
              <a:t>esferas administrativas, a </a:t>
            </a:r>
            <a:r>
              <a:rPr lang="pt-BR" sz="2400" dirty="0" smtClean="0"/>
              <a:t>União </a:t>
            </a:r>
            <a:r>
              <a:rPr lang="pt-BR" sz="2400" dirty="0"/>
              <a:t>e os Estados </a:t>
            </a:r>
            <a:r>
              <a:rPr lang="pt-BR" sz="2400" dirty="0" smtClean="0"/>
              <a:t>atuarão </a:t>
            </a:r>
            <a:r>
              <a:rPr lang="pt-BR" sz="2400" dirty="0"/>
              <a:t>subsidiariamente, </a:t>
            </a:r>
            <a:r>
              <a:rPr lang="pt-BR" sz="2400" dirty="0" smtClean="0"/>
              <a:t>porém </a:t>
            </a:r>
            <a:r>
              <a:rPr lang="pt-BR" sz="2400" dirty="0"/>
              <a:t>necessariamente, em apoio </a:t>
            </a:r>
            <a:r>
              <a:rPr lang="pt-BR" sz="2400" dirty="0" smtClean="0"/>
              <a:t>técnico </a:t>
            </a:r>
            <a:r>
              <a:rPr lang="pt-BR" sz="2400" dirty="0"/>
              <a:t>e financeiro aos </a:t>
            </a:r>
            <a:r>
              <a:rPr lang="pt-BR" sz="2400" dirty="0" smtClean="0"/>
              <a:t>Municípios</a:t>
            </a:r>
            <a:r>
              <a:rPr lang="pt-BR" sz="2400" dirty="0"/>
              <a:t>, consoante o art. 30, VI, da </a:t>
            </a:r>
            <a:r>
              <a:rPr lang="pt-BR" sz="2400" dirty="0" smtClean="0"/>
              <a:t>Constituição </a:t>
            </a:r>
            <a:r>
              <a:rPr lang="pt-BR" sz="2400" dirty="0"/>
              <a:t>Federal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463667364"/>
      </p:ext>
    </p:extLst>
  </p:cSld>
  <p:clrMapOvr>
    <a:masterClrMapping/>
  </p:clrMapOvr>
  <p:transition>
    <p:wipe dir="d"/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ápis de cera">
  <a:themeElements>
    <a:clrScheme name="Lápis de cera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Lápis de cera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ápis de cera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ápis de cera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ápis de cera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ápis de cera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ápis de cera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ápis de cera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ápis de cera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ápis de cera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Proposal</Template>
  <TotalTime>6570</TotalTime>
  <Words>2067</Words>
  <Application>Microsoft Office PowerPoint</Application>
  <PresentationFormat>Apresentação na tela (4:3)</PresentationFormat>
  <Paragraphs>100</Paragraphs>
  <Slides>17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1" baseType="lpstr">
      <vt:lpstr>Calibri</vt:lpstr>
      <vt:lpstr>Comic Sans MS</vt:lpstr>
      <vt:lpstr>Tahoma</vt:lpstr>
      <vt:lpstr>Lápis de cera</vt:lpstr>
      <vt:lpstr> DIRETRIZES PARA A BNCC POLÍTICA NACIONAL DE EDUCAÇÃO INFANTIL: LDB DIRETRIZES PARA A EDUCAÇÃO BÁSICA</vt:lpstr>
      <vt:lpstr>                             Diretrizes para BNCC</vt:lpstr>
      <vt:lpstr>                         Diretrizes para BNCC</vt:lpstr>
      <vt:lpstr>                         Diretrizes para BNCC</vt:lpstr>
      <vt:lpstr>                         Diretrizes para BNCC</vt:lpstr>
      <vt:lpstr>                         Diretrizes para BNCC</vt:lpstr>
      <vt:lpstr>Apresentação do PowerPoint</vt:lpstr>
      <vt:lpstr>Política Nacional de Educação Infantil: pelos direitos das crianças de zero a seis anos  à Educação - 2003</vt:lpstr>
      <vt:lpstr>Apresentação do PowerPoint</vt:lpstr>
      <vt:lpstr>Apresentação do PowerPoint</vt:lpstr>
      <vt:lpstr>Ver diretrizes, objetivos, metas e estratégias...</vt:lpstr>
      <vt:lpstr>Lei nº 12.796/2013 </vt:lpstr>
      <vt:lpstr>Apresentação do PowerPoint</vt:lpstr>
      <vt:lpstr>Apresentação do PowerPoint</vt:lpstr>
      <vt:lpstr>Apresentação do PowerPoint</vt:lpstr>
      <vt:lpstr>A EDUCAÇÃO NO BRASIL HOJE:  </vt:lpstr>
      <vt:lpstr>Apresentação do PowerPoint</vt:lpstr>
    </vt:vector>
  </TitlesOfParts>
  <Company>casa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E LIMITE:</dc:title>
  <dc:creator>Hamilton</dc:creator>
  <cp:lastModifiedBy>Usuário do Windows</cp:lastModifiedBy>
  <cp:revision>330</cp:revision>
  <dcterms:created xsi:type="dcterms:W3CDTF">2009-12-14T14:08:37Z</dcterms:created>
  <dcterms:modified xsi:type="dcterms:W3CDTF">2018-09-10T13:11:41Z</dcterms:modified>
</cp:coreProperties>
</file>