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0"/>
  </p:notesMasterIdLst>
  <p:handoutMasterIdLst>
    <p:handoutMasterId r:id="rId21"/>
  </p:handoutMasterIdLst>
  <p:sldIdLst>
    <p:sldId id="256" r:id="rId2"/>
    <p:sldId id="452" r:id="rId3"/>
    <p:sldId id="480" r:id="rId4"/>
    <p:sldId id="481" r:id="rId5"/>
    <p:sldId id="482" r:id="rId6"/>
    <p:sldId id="483" r:id="rId7"/>
    <p:sldId id="484" r:id="rId8"/>
    <p:sldId id="463" r:id="rId9"/>
    <p:sldId id="479" r:id="rId10"/>
    <p:sldId id="468" r:id="rId11"/>
    <p:sldId id="475" r:id="rId12"/>
    <p:sldId id="474" r:id="rId13"/>
    <p:sldId id="471" r:id="rId14"/>
    <p:sldId id="472" r:id="rId15"/>
    <p:sldId id="469" r:id="rId16"/>
    <p:sldId id="470" r:id="rId17"/>
    <p:sldId id="473" r:id="rId18"/>
    <p:sldId id="476" r:id="rId19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9900CC"/>
    <a:srgbClr val="008000"/>
    <a:srgbClr val="FF6600"/>
    <a:srgbClr val="800080"/>
    <a:srgbClr val="FF99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368" autoAdjust="0"/>
    <p:restoredTop sz="94434" autoAdjust="0"/>
  </p:normalViewPr>
  <p:slideViewPr>
    <p:cSldViewPr>
      <p:cViewPr varScale="1">
        <p:scale>
          <a:sx n="74" d="100"/>
          <a:sy n="74" d="100"/>
        </p:scale>
        <p:origin x="1476" y="-7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7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255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052026-2A03-4245-869F-3641012D2A49}" type="datetimeFigureOut">
              <a:rPr lang="pt-BR" smtClean="0"/>
              <a:t>21/10/2017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F742A1-67E8-4784-B851-A7856E2F7F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20109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4477770-339F-40C9-B69A-7DF8CA26560E}" type="datetimeFigureOut">
              <a:rPr lang="pt-BR"/>
              <a:pPr>
                <a:defRPr/>
              </a:pPr>
              <a:t>21/10/2017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91FC8F2-57CA-4E96-AE3A-758B74D5DED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99101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pt-BR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5" y="2873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12186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57FC9E-E207-4542-9744-23517C8C03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wipe dir="d"/>
    <p:sndAc>
      <p:stSnd>
        <p:snd r:embed="rId1" name="type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799006-DF7E-450A-A138-CA313EBC915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wipe dir="d"/>
    <p:sndAc>
      <p:stSnd>
        <p:snd r:embed="rId1" name="type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F4564F-259B-43F4-B31F-AE13E077CA7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wipe dir="d"/>
    <p:sndAc>
      <p:stSnd>
        <p:snd r:embed="rId1" name="type.wav"/>
      </p:stSnd>
    </p:sndAc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mediaAndTx" preserve="1">
  <p:cSld name="Título, clipe de mídia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Mídia 2"/>
          <p:cNvSpPr>
            <a:spLocks noGrp="1"/>
          </p:cNvSpPr>
          <p:nvPr>
            <p:ph type="media"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109132-D478-4F5A-933E-AFE5CFDD22F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wipe dir="d"/>
    <p:sndAc>
      <p:stSnd>
        <p:snd r:embed="rId1" name="type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56C9E5-902F-44EF-A579-0C603E09880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wipe dir="d"/>
    <p:sndAc>
      <p:stSnd>
        <p:snd r:embed="rId1" name="type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4827EE-F393-4BBD-9950-9F5A804FA87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wipe dir="d"/>
    <p:sndAc>
      <p:stSnd>
        <p:snd r:embed="rId1" name="type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47D617-07BF-4A20-8064-438152F48AD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wipe dir="d"/>
    <p:sndAc>
      <p:stSnd>
        <p:snd r:embed="rId1" name="type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ED941E-E41A-465D-A544-E6B7F20B636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wipe dir="d"/>
    <p:sndAc>
      <p:stSnd>
        <p:snd r:embed="rId1" name="type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E62273-6F11-4B83-B142-469FFB1386D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wipe dir="d"/>
    <p:sndAc>
      <p:stSnd>
        <p:snd r:embed="rId1" name="type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E6D367-C8E9-44B4-B8C0-3B1F96B6848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wipe dir="d"/>
    <p:sndAc>
      <p:stSnd>
        <p:snd r:embed="rId1" name="type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9B0AAB-2C72-40E3-96C0-7D0FD1E26F0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wipe dir="d"/>
    <p:sndAc>
      <p:stSnd>
        <p:snd r:embed="rId1" name="type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DC1054-C4F2-4D81-8D2A-567ED69E42A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wipe dir="d"/>
    <p:sndAc>
      <p:stSnd>
        <p:snd r:embed="rId1" name="type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audio" Target="../media/audio1.wav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2083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ED810947-96D6-4F35-AFD8-AC8236E3F04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20840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120841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pt-BR"/>
          </a:p>
        </p:txBody>
      </p:sp>
      <p:grpSp>
        <p:nvGrpSpPr>
          <p:cNvPr id="2058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120843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20844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20845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20846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20847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20848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20849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20850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20851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grpSp>
          <p:nvGrpSpPr>
            <p:cNvPr id="2084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2085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120854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20855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20856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pt-BR"/>
                </a:p>
              </p:txBody>
            </p:sp>
          </p:grpSp>
          <p:sp>
            <p:nvSpPr>
              <p:cNvPr id="120857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20858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20859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  <p:grpSp>
            <p:nvGrpSpPr>
              <p:cNvPr id="2089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120861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20862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20863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20864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20865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20866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20867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20868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pt-BR"/>
                </a:p>
              </p:txBody>
            </p:sp>
          </p:grpSp>
        </p:grpSp>
      </p:grpSp>
      <p:grpSp>
        <p:nvGrpSpPr>
          <p:cNvPr id="2059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120870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20871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</p:grpSp>
      <p:grpSp>
        <p:nvGrpSpPr>
          <p:cNvPr id="2060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2061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120874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  <p:grpSp>
            <p:nvGrpSpPr>
              <p:cNvPr id="2064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120876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20877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53" y="327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20878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63" y="177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20879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20880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302" y="892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20881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1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20882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20883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52" y="137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pt-BR"/>
                </a:p>
              </p:txBody>
            </p:sp>
          </p:grpSp>
        </p:grpSp>
        <p:sp>
          <p:nvSpPr>
            <p:cNvPr id="120884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  <p:sldLayoutId id="2147483808" r:id="rId2"/>
    <p:sldLayoutId id="2147483809" r:id="rId3"/>
    <p:sldLayoutId id="2147483810" r:id="rId4"/>
    <p:sldLayoutId id="2147483811" r:id="rId5"/>
    <p:sldLayoutId id="2147483812" r:id="rId6"/>
    <p:sldLayoutId id="2147483813" r:id="rId7"/>
    <p:sldLayoutId id="2147483814" r:id="rId8"/>
    <p:sldLayoutId id="2147483815" r:id="rId9"/>
    <p:sldLayoutId id="2147483816" r:id="rId10"/>
    <p:sldLayoutId id="2147483817" r:id="rId11"/>
    <p:sldLayoutId id="2147483818" r:id="rId12"/>
  </p:sldLayoutIdLst>
  <p:transition>
    <p:wipe dir="d"/>
    <p:sndAc>
      <p:stSnd>
        <p:snd r:embed="rId14" name="type.wav"/>
      </p:stSnd>
    </p:sndAc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-3710" y="0"/>
            <a:ext cx="9147710" cy="68580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pt-BR" sz="6000" b="1" smtClean="0">
                <a:solidFill>
                  <a:srgbClr val="9900CC"/>
                </a:solidFill>
              </a:rPr>
              <a:t/>
            </a:r>
            <a:br>
              <a:rPr lang="pt-BR" sz="6000" b="1" smtClean="0">
                <a:solidFill>
                  <a:srgbClr val="9900CC"/>
                </a:solidFill>
              </a:rPr>
            </a:br>
            <a:r>
              <a:rPr lang="pt-BR" sz="6000" b="1">
                <a:solidFill>
                  <a:srgbClr val="9900CC"/>
                </a:solidFill>
              </a:rPr>
              <a:t/>
            </a:r>
            <a:br>
              <a:rPr lang="pt-BR" sz="6000" b="1">
                <a:solidFill>
                  <a:srgbClr val="9900CC"/>
                </a:solidFill>
              </a:rPr>
            </a:br>
            <a:r>
              <a:rPr lang="pt-BR" sz="6000" b="1" smtClean="0">
                <a:solidFill>
                  <a:srgbClr val="9900CC"/>
                </a:solidFill>
              </a:rPr>
              <a:t/>
            </a:r>
            <a:br>
              <a:rPr lang="pt-BR" sz="6000" b="1" smtClean="0">
                <a:solidFill>
                  <a:srgbClr val="9900CC"/>
                </a:solidFill>
              </a:rPr>
            </a:br>
            <a:r>
              <a:rPr lang="pt-BR" sz="6000" b="1" smtClean="0">
                <a:solidFill>
                  <a:srgbClr val="9900CC"/>
                </a:solidFill>
              </a:rPr>
              <a:t>Curso </a:t>
            </a:r>
            <a:r>
              <a:rPr lang="pt-BR" sz="6000" b="1" dirty="0" smtClean="0">
                <a:solidFill>
                  <a:srgbClr val="9900CC"/>
                </a:solidFill>
              </a:rPr>
              <a:t>Preparatório para Concurso Público</a:t>
            </a:r>
            <a:r>
              <a:rPr lang="pt-BR" sz="6000" b="1" smtClean="0">
                <a:solidFill>
                  <a:srgbClr val="9900CC"/>
                </a:solidFill>
              </a:rPr>
              <a:t/>
            </a:r>
            <a:br>
              <a:rPr lang="pt-BR" sz="6000" b="1" smtClean="0">
                <a:solidFill>
                  <a:srgbClr val="9900CC"/>
                </a:solidFill>
              </a:rPr>
            </a:br>
            <a:r>
              <a:rPr lang="pt-BR" sz="6000" b="1" smtClean="0">
                <a:solidFill>
                  <a:srgbClr val="9900CC"/>
                </a:solidFill>
              </a:rPr>
              <a:t/>
            </a:r>
            <a:br>
              <a:rPr lang="pt-BR" sz="6000" b="1" smtClean="0">
                <a:solidFill>
                  <a:srgbClr val="9900CC"/>
                </a:solidFill>
              </a:rPr>
            </a:br>
            <a:r>
              <a:rPr lang="pt-BR" sz="6000" b="1" smtClean="0">
                <a:solidFill>
                  <a:srgbClr val="9900CC"/>
                </a:solidFill>
              </a:rPr>
              <a:t>IPET</a:t>
            </a:r>
            <a:endParaRPr lang="pt-BR" sz="6000" b="1" dirty="0" smtClean="0">
              <a:solidFill>
                <a:srgbClr val="9900CC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357166"/>
            <a:ext cx="7696200" cy="571504"/>
          </a:xfrm>
        </p:spPr>
        <p:txBody>
          <a:bodyPr/>
          <a:lstStyle/>
          <a:p>
            <a:pPr eaLnBrk="1" hangingPunct="1">
              <a:buNone/>
            </a:pPr>
            <a:endParaRPr lang="pt-BR" sz="3600" dirty="0" smtClean="0"/>
          </a:p>
        </p:txBody>
      </p:sp>
    </p:spTree>
  </p:cSld>
  <p:clrMapOvr>
    <a:masterClrMapping/>
  </p:clrMapOvr>
  <p:transition>
    <p:wipe dir="d"/>
    <p:sndAc>
      <p:stSnd>
        <p:snd r:embed="rId2" name="type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468288"/>
          </a:xfrm>
        </p:spPr>
        <p:txBody>
          <a:bodyPr/>
          <a:lstStyle/>
          <a:p>
            <a:r>
              <a:rPr lang="pt-BR" dirty="0" smtClean="0"/>
              <a:t>PPP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620688"/>
            <a:ext cx="8928992" cy="5904656"/>
          </a:xfrm>
          <a:solidFill>
            <a:schemeClr val="accent5"/>
          </a:solidFill>
        </p:spPr>
        <p:txBody>
          <a:bodyPr/>
          <a:lstStyle/>
          <a:p>
            <a:r>
              <a:rPr lang="pt-BR" sz="2400" b="1" dirty="0"/>
              <a:t>O que é o projeto político pedagógico?</a:t>
            </a:r>
          </a:p>
          <a:p>
            <a:r>
              <a:rPr lang="pt-BR" sz="2400" dirty="0"/>
              <a:t>O PPP é um documento que deve ser elaborado por cada instituição de ensino para orientar os trabalhos durante um ano letivo. O projeto político pedagógico precisa ter o caráter de um documento formal, mas também deve ser acessível a todos os integrantes da comunidade escolar. </a:t>
            </a:r>
            <a:endParaRPr lang="pt-BR" sz="2400" dirty="0" smtClean="0"/>
          </a:p>
          <a:p>
            <a:r>
              <a:rPr lang="pt-BR" sz="2400" dirty="0" smtClean="0"/>
              <a:t>Ele </a:t>
            </a:r>
            <a:r>
              <a:rPr lang="pt-BR" sz="2400" dirty="0"/>
              <a:t>determina, em linhas gerais, quais os grandes objetivos da escola, que competências ela deve desenvolver nos alunos e como pretende fazer isso.</a:t>
            </a:r>
          </a:p>
          <a:p>
            <a:r>
              <a:rPr lang="pt-BR" sz="2400" dirty="0"/>
              <a:t>É através do PPP que cada escola articula a maneira como os conteúdos serão ensinados, levando em consideração a realidade social, cultural e econômica do local onde está inserida. Desse modo, o projeto deve servir para atender às especificidades de cada escola.</a:t>
            </a:r>
          </a:p>
          <a:p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736498585"/>
      </p:ext>
    </p:extLst>
  </p:cSld>
  <p:clrMapOvr>
    <a:masterClrMapping/>
  </p:clrMapOvr>
  <p:transition>
    <p:wipe dir="d"/>
    <p:sndAc>
      <p:stSnd>
        <p:snd r:embed="rId2" name="type.wav"/>
      </p:stSnd>
    </p:sndAc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741368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just"/>
            <a:r>
              <a:rPr lang="pt-BR" sz="2800" dirty="0" smtClean="0"/>
              <a:t>O </a:t>
            </a:r>
            <a:r>
              <a:rPr lang="pt-BR" sz="2800" dirty="0"/>
              <a:t>PPP </a:t>
            </a:r>
            <a:r>
              <a:rPr lang="pt-BR" sz="2800" dirty="0" smtClean="0"/>
              <a:t>tem um compromisso com </a:t>
            </a:r>
            <a:r>
              <a:rPr lang="pt-BR" sz="2800" dirty="0"/>
              <a:t>os interesses reais e coletivos da escola </a:t>
            </a:r>
            <a:r>
              <a:rPr lang="pt-BR" sz="2800" dirty="0" smtClean="0"/>
              <a:t>e é esse compromisso que </a:t>
            </a:r>
            <a:r>
              <a:rPr lang="pt-BR" sz="2800" dirty="0"/>
              <a:t>materializa seu caráter político e pedagógico, posto que essas duas dimensões são indissociáveis, como destaca Saviani (1983, p. 93), ao afirmar que a “dimensão política se cumpre na medida em que ela se realiza enquanto prática especificamente pedagógica”. </a:t>
            </a:r>
            <a:endParaRPr lang="pt-BR" sz="2800" dirty="0" smtClean="0"/>
          </a:p>
          <a:p>
            <a:pPr algn="just"/>
            <a:r>
              <a:rPr lang="pt-BR" sz="2800" dirty="0" smtClean="0"/>
              <a:t>Assim</a:t>
            </a:r>
            <a:r>
              <a:rPr lang="pt-BR" sz="2800" dirty="0"/>
              <a:t>, </a:t>
            </a:r>
            <a:r>
              <a:rPr lang="pt-BR" sz="2800" b="1" dirty="0"/>
              <a:t>é na ação pedagógica da escola que se torna possível a efetivação de práticas sociais emancipatórias, da formação de um sujeito social crítico, solidário, compromissado, criativo, participativo. É nessa ação que se cumpre, se realiza, a intencionalidade orientadora do projeto construído. </a:t>
            </a:r>
          </a:p>
        </p:txBody>
      </p:sp>
    </p:spTree>
    <p:extLst>
      <p:ext uri="{BB962C8B-B14F-4D97-AF65-F5344CB8AC3E}">
        <p14:creationId xmlns:p14="http://schemas.microsoft.com/office/powerpoint/2010/main" val="207654882"/>
      </p:ext>
    </p:extLst>
  </p:cSld>
  <p:clrMapOvr>
    <a:masterClrMapping/>
  </p:clrMapOvr>
  <p:transition>
    <p:wipe dir="d"/>
    <p:sndAc>
      <p:stSnd>
        <p:snd r:embed="rId2" name="type.wav"/>
      </p:stSnd>
    </p:sndAc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8194" name="Picture 2" descr="Imagem relacionada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058" y="260648"/>
            <a:ext cx="8911437" cy="6597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5433564"/>
      </p:ext>
    </p:extLst>
  </p:cSld>
  <p:clrMapOvr>
    <a:masterClrMapping/>
  </p:clrMapOvr>
  <p:transition>
    <p:wipe dir="d"/>
    <p:sndAc>
      <p:stSnd>
        <p:snd r:embed="rId2" name="type.wav"/>
      </p:stSnd>
    </p:sndAc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558608" cy="3420616"/>
          </a:xfrm>
        </p:spPr>
        <p:txBody>
          <a:bodyPr/>
          <a:lstStyle/>
          <a:p>
            <a:r>
              <a:rPr lang="pt-BR" sz="5400" b="1" dirty="0">
                <a:solidFill>
                  <a:srgbClr val="FF0000"/>
                </a:solidFill>
              </a:rPr>
              <a:t>Quem deve elaborar o PPP?</a:t>
            </a:r>
            <a:br>
              <a:rPr lang="pt-BR" sz="5400" b="1" dirty="0">
                <a:solidFill>
                  <a:srgbClr val="FF0000"/>
                </a:solidFill>
              </a:rPr>
            </a:br>
            <a:endParaRPr lang="pt-BR" sz="5400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45079432"/>
      </p:ext>
    </p:extLst>
  </p:cSld>
  <p:clrMapOvr>
    <a:masterClrMapping/>
  </p:clrMapOvr>
  <p:transition>
    <p:wipe dir="d"/>
    <p:sndAc>
      <p:stSnd>
        <p:snd r:embed="rId2" name="type.wav"/>
      </p:stSnd>
    </p:sndAc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558608" cy="3420616"/>
          </a:xfrm>
        </p:spPr>
        <p:txBody>
          <a:bodyPr/>
          <a:lstStyle/>
          <a:p>
            <a:r>
              <a:rPr lang="pt-BR" sz="5400" b="1" dirty="0">
                <a:solidFill>
                  <a:srgbClr val="00B050"/>
                </a:solidFill>
              </a:rPr>
              <a:t>O que deve conter um projeto político pedagógico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49226798"/>
      </p:ext>
    </p:extLst>
  </p:cSld>
  <p:clrMapOvr>
    <a:masterClrMapping/>
  </p:clrMapOvr>
  <p:transition>
    <p:wipe dir="d"/>
    <p:sndAc>
      <p:stSnd>
        <p:snd r:embed="rId2" name="type.wav"/>
      </p:stSnd>
    </p:sndAc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504" y="0"/>
            <a:ext cx="9036496" cy="908720"/>
          </a:xfrm>
          <a:solidFill>
            <a:schemeClr val="bg2">
              <a:lumMod val="20000"/>
              <a:lumOff val="80000"/>
            </a:schemeClr>
          </a:solidFill>
        </p:spPr>
        <p:txBody>
          <a:bodyPr/>
          <a:lstStyle/>
          <a:p>
            <a:r>
              <a:rPr lang="pt-BR" dirty="0" smtClean="0"/>
              <a:t>GESTÃO DEMOCRÁTICA – LDB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94928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pt-BR" dirty="0"/>
              <a:t>Art. 14. Os sistemas de ensino definirão as normas de gestão democrática do ensino público na educação básica, de acordo com as suas peculiaridades e conforme os seguintes princípios: </a:t>
            </a:r>
            <a:endParaRPr lang="pt-BR" dirty="0" smtClean="0"/>
          </a:p>
          <a:p>
            <a:r>
              <a:rPr lang="pt-BR" dirty="0" smtClean="0"/>
              <a:t>I </a:t>
            </a:r>
            <a:r>
              <a:rPr lang="pt-BR" dirty="0"/>
              <a:t>– participação dos profissionais da educação na elaboração do projeto pedagógico da escola</a:t>
            </a:r>
            <a:r>
              <a:rPr lang="pt-BR" dirty="0" smtClean="0"/>
              <a:t>;</a:t>
            </a:r>
          </a:p>
          <a:p>
            <a:r>
              <a:rPr lang="pt-BR" dirty="0" smtClean="0"/>
              <a:t> </a:t>
            </a:r>
            <a:r>
              <a:rPr lang="pt-BR" dirty="0"/>
              <a:t>II – participação das comunidades escolar e local em conselhos escolares ou equivalentes. </a:t>
            </a:r>
          </a:p>
        </p:txBody>
      </p:sp>
    </p:spTree>
    <p:extLst>
      <p:ext uri="{BB962C8B-B14F-4D97-AF65-F5344CB8AC3E}">
        <p14:creationId xmlns:p14="http://schemas.microsoft.com/office/powerpoint/2010/main" val="2636379632"/>
      </p:ext>
    </p:extLst>
  </p:cSld>
  <p:clrMapOvr>
    <a:masterClrMapping/>
  </p:clrMapOvr>
  <p:transition>
    <p:wipe dir="d"/>
    <p:sndAc>
      <p:stSnd>
        <p:snd r:embed="rId2" name="type.wav"/>
      </p:stSnd>
    </p:sndAc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9510" y="0"/>
            <a:ext cx="9163510" cy="6741368"/>
          </a:xfrm>
          <a:solidFill>
            <a:schemeClr val="accent3">
              <a:lumMod val="65000"/>
            </a:schemeClr>
          </a:solidFill>
        </p:spPr>
        <p:txBody>
          <a:bodyPr/>
          <a:lstStyle/>
          <a:p>
            <a:r>
              <a:rPr lang="pt-BR" sz="2500" b="1" dirty="0"/>
              <a:t>Toda instituição de ensino no Brasil precisa ter um PPP. Essa obrigatoriedade foi definida pela “</a:t>
            </a:r>
            <a:r>
              <a:rPr lang="pt-BR" sz="2500" b="1" dirty="0" smtClean="0"/>
              <a:t>LDB”, </a:t>
            </a:r>
            <a:r>
              <a:rPr lang="pt-BR" sz="2500" b="1" dirty="0"/>
              <a:t>de 1996. Antes mesmo da promulgação dessa lei já se discutia a necessidade de estabelecer uma gestão democrática da educação, para garantir que ela sirva à formação de cidadãos conscientes e autônomos. Assim, a ideia do projeto pedagógico foi incluída na constituição de 1988 e regulamentada alguns anos depois</a:t>
            </a:r>
            <a:r>
              <a:rPr lang="pt-BR" sz="2500" b="1" dirty="0" smtClean="0"/>
              <a:t>.</a:t>
            </a:r>
          </a:p>
          <a:p>
            <a:endParaRPr lang="pt-BR" sz="2500" b="1" dirty="0"/>
          </a:p>
          <a:p>
            <a:r>
              <a:rPr lang="pt-BR" sz="2500" b="1" dirty="0"/>
              <a:t>A ideia da obrigatoriedade deste documento é garantir a todos os integrantes da comunidade escolar a possibilidade de contribuir no processo educacional. No futuro, a criação desses documentos e dos currículos de cada escola será orientada pela Base Nacional Comum Curricular (BNCC), que ainda não está em vigor</a:t>
            </a:r>
            <a:r>
              <a:rPr lang="pt-BR" sz="2500" b="1" dirty="0" smtClean="0"/>
              <a:t>.</a:t>
            </a:r>
            <a:endParaRPr lang="pt-BR" sz="2500" b="1" dirty="0"/>
          </a:p>
        </p:txBody>
      </p:sp>
    </p:spTree>
    <p:extLst>
      <p:ext uri="{BB962C8B-B14F-4D97-AF65-F5344CB8AC3E}">
        <p14:creationId xmlns:p14="http://schemas.microsoft.com/office/powerpoint/2010/main" val="4087294638"/>
      </p:ext>
    </p:extLst>
  </p:cSld>
  <p:clrMapOvr>
    <a:masterClrMapping/>
  </p:clrMapOvr>
  <p:transition>
    <p:wipe dir="d"/>
    <p:sndAc>
      <p:stSnd>
        <p:snd r:embed="rId2" name="type.wav"/>
      </p:stSnd>
    </p:sndAc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7170" name="Picture 2" descr="Resultado de imagem para ppp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020"/>
            <a:ext cx="9036496" cy="6777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6721934"/>
      </p:ext>
    </p:extLst>
  </p:cSld>
  <p:clrMapOvr>
    <a:masterClrMapping/>
  </p:clrMapOvr>
  <p:transition>
    <p:wipe dir="d"/>
    <p:sndAc>
      <p:stSnd>
        <p:snd r:embed="rId2" name="type.wav"/>
      </p:stSnd>
    </p:sndAc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0"/>
            <a:ext cx="9144000" cy="8586966"/>
          </a:xfrm>
          <a:prstGeom prst="rect">
            <a:avLst/>
          </a:prstGeom>
          <a:solidFill>
            <a:schemeClr val="accent5"/>
          </a:solidFill>
        </p:spPr>
        <p:txBody>
          <a:bodyPr wrap="square">
            <a:spAutoFit/>
          </a:bodyPr>
          <a:lstStyle/>
          <a:p>
            <a:pPr algn="ctr"/>
            <a:r>
              <a:rPr lang="pt-BR" sz="2400" b="1" dirty="0"/>
              <a:t>Numa perspectiva emancipatória, o PPP apresenta as seguintes características: </a:t>
            </a:r>
            <a:endParaRPr lang="pt-BR" sz="2400" b="1" dirty="0" smtClean="0"/>
          </a:p>
          <a:p>
            <a:pPr algn="just"/>
            <a:r>
              <a:rPr lang="pt-BR" sz="2400" dirty="0" smtClean="0"/>
              <a:t>É </a:t>
            </a:r>
            <a:r>
              <a:rPr lang="pt-BR" sz="2400" dirty="0"/>
              <a:t>um movimento de luta em prol da democracia da escola; não esconde as dificuldades, os pessimismos da realidade educacional, mas não se deixa imobilizar por estes, procurando assumir novos compromissos em direção a um futuro melhor</a:t>
            </a:r>
            <a:r>
              <a:rPr lang="pt-BR" sz="2400" dirty="0" smtClean="0"/>
              <a:t>; orienta </a:t>
            </a:r>
            <a:r>
              <a:rPr lang="pt-BR" sz="2400" dirty="0"/>
              <a:t>a reflexão e ação da </a:t>
            </a:r>
            <a:r>
              <a:rPr lang="pt-BR" sz="2400" dirty="0" smtClean="0"/>
              <a:t>escola; </a:t>
            </a:r>
          </a:p>
          <a:p>
            <a:pPr algn="just"/>
            <a:r>
              <a:rPr lang="pt-BR" sz="2400" dirty="0" smtClean="0"/>
              <a:t>	Está </a:t>
            </a:r>
            <a:r>
              <a:rPr lang="pt-BR" sz="2400" dirty="0"/>
              <a:t>voltado para a inclusão – observa diversidade de alunos, suas origens culturais, suas necessidades e expectativas </a:t>
            </a:r>
            <a:r>
              <a:rPr lang="pt-BR" sz="2400" dirty="0" smtClean="0"/>
              <a:t>educacionais;</a:t>
            </a:r>
          </a:p>
          <a:p>
            <a:pPr algn="just"/>
            <a:r>
              <a:rPr lang="pt-BR" sz="2400" dirty="0" smtClean="0"/>
              <a:t>	Por </a:t>
            </a:r>
            <a:r>
              <a:rPr lang="pt-BR" sz="2400" dirty="0"/>
              <a:t>ser coletivo e integrador, é necessário, para sua elaboração, execução e avaliação, o estabelecimento de um clima de diálogo, de cooperação, de negociação, assegurando-se o direito de as pessoas intervirem e se comprometerem na tomada de decisões de todos os aspectos que afetam a vida da </a:t>
            </a:r>
            <a:r>
              <a:rPr lang="pt-BR" sz="2400" dirty="0" smtClean="0"/>
              <a:t>escola; </a:t>
            </a:r>
          </a:p>
          <a:p>
            <a:pPr algn="just"/>
            <a:r>
              <a:rPr lang="pt-BR" sz="2400" dirty="0"/>
              <a:t>	</a:t>
            </a:r>
            <a:r>
              <a:rPr lang="pt-BR" sz="2400" dirty="0" smtClean="0"/>
              <a:t>Há </a:t>
            </a:r>
            <a:r>
              <a:rPr lang="pt-BR" sz="2400" dirty="0"/>
              <a:t>vínculo muito estreito entre autonomia escolar e PPP </a:t>
            </a:r>
            <a:endParaRPr lang="pt-BR" sz="2400" dirty="0" smtClean="0"/>
          </a:p>
          <a:p>
            <a:pPr algn="just"/>
            <a:r>
              <a:rPr lang="pt-BR" sz="2400" dirty="0"/>
              <a:t>	</a:t>
            </a:r>
            <a:r>
              <a:rPr lang="pt-BR" sz="2400" dirty="0" smtClean="0"/>
              <a:t>Sua </a:t>
            </a:r>
            <a:r>
              <a:rPr lang="pt-BR" sz="2400" dirty="0"/>
              <a:t>legitimidade reside no grau e tipo de participação de todos os envolvidos com o ambiente educativo; supõe continuidade de </a:t>
            </a:r>
            <a:r>
              <a:rPr lang="pt-BR" sz="2400" dirty="0" smtClean="0"/>
              <a:t>ações; </a:t>
            </a:r>
          </a:p>
          <a:p>
            <a:pPr algn="just"/>
            <a:r>
              <a:rPr lang="pt-BR" sz="2400" dirty="0" smtClean="0"/>
              <a:t>	Apresenta </a:t>
            </a:r>
            <a:r>
              <a:rPr lang="pt-BR" sz="2400" dirty="0"/>
              <a:t>uma unicidade entre a dimensão técnica e política; preocupa-se com trabalho pedagógico, porém não deixa de articulá-lo com o contexto social (articulação da escola com a família e comunidade)</a:t>
            </a:r>
          </a:p>
        </p:txBody>
      </p:sp>
    </p:spTree>
    <p:extLst>
      <p:ext uri="{BB962C8B-B14F-4D97-AF65-F5344CB8AC3E}">
        <p14:creationId xmlns:p14="http://schemas.microsoft.com/office/powerpoint/2010/main" val="1544010360"/>
      </p:ext>
    </p:extLst>
  </p:cSld>
  <p:clrMapOvr>
    <a:masterClrMapping/>
  </p:clrMapOvr>
  <p:transition>
    <p:wipe dir="d"/>
    <p:sndAc>
      <p:stSnd>
        <p:snd r:embed="rId2" name="type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1322" y="0"/>
            <a:ext cx="9132678" cy="6858000"/>
          </a:xfrm>
          <a:solidFill>
            <a:schemeClr val="accent3">
              <a:lumMod val="95000"/>
            </a:schemeClr>
          </a:solidFill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pt-BR" sz="2000" dirty="0" smtClean="0"/>
              <a:t>Seção </a:t>
            </a:r>
            <a:r>
              <a:rPr lang="pt-BR" sz="2000" dirty="0"/>
              <a:t>II – Ensino Fundamental </a:t>
            </a:r>
            <a:r>
              <a:rPr lang="pt-BR" sz="2000" dirty="0" smtClean="0"/>
              <a:t/>
            </a:r>
            <a:br>
              <a:rPr lang="pt-BR" sz="2000" dirty="0" smtClean="0"/>
            </a:br>
            <a:r>
              <a:rPr lang="pt-BR" sz="2000" dirty="0"/>
              <a:t>A Lei de Diretrizes e Bases da Educação Nacional (LDB, 1996) abre a possibilidade de ampliação do acesso ao Ensino Fundamental para as crianças de 6 anos, faixa etária que concentra o maior número de matrículas na Educação Infantil. Essa opção colocada aos sistemas de ensino diminui a demanda para esta etapa educacional e amplia a possibilidade de matrícula para as crianças de 4 e 5 anos. Para tanto, é imprescindível garantir que as salas continuem disponíveis para a Educação Infantil, não sendo utilizadas para o Ensino Fundamental e tampouco transformadas em salas de </a:t>
            </a:r>
            <a:r>
              <a:rPr lang="pt-BR" sz="2000" dirty="0" smtClean="0"/>
              <a:t>alfabetização. </a:t>
            </a:r>
            <a:r>
              <a:rPr lang="pt-BR" sz="2000" dirty="0"/>
              <a:t>A inclusão das crianças de 6 anos no Ensino Fundamental, no entanto, não pode ser efetivada sem que sejam consideradas as especificidades da faixa etária, bem como a necessidade primordial de articulação entre essas duas etapas da Educação Básica.</a:t>
            </a:r>
            <a:endParaRPr lang="pt-BR" sz="2000" b="1" dirty="0" smtClean="0">
              <a:solidFill>
                <a:srgbClr val="9900CC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357166"/>
            <a:ext cx="7696200" cy="47498"/>
          </a:xfrm>
        </p:spPr>
        <p:txBody>
          <a:bodyPr/>
          <a:lstStyle/>
          <a:p>
            <a:pPr eaLnBrk="1" hangingPunct="1">
              <a:buNone/>
            </a:pPr>
            <a:endParaRPr lang="pt-BR" sz="3600" dirty="0" smtClean="0"/>
          </a:p>
        </p:txBody>
      </p:sp>
    </p:spTree>
    <p:extLst>
      <p:ext uri="{BB962C8B-B14F-4D97-AF65-F5344CB8AC3E}">
        <p14:creationId xmlns:p14="http://schemas.microsoft.com/office/powerpoint/2010/main" val="1570061102"/>
      </p:ext>
    </p:extLst>
  </p:cSld>
  <p:clrMapOvr>
    <a:masterClrMapping/>
  </p:clrMapOvr>
  <p:transition>
    <p:wipe dir="d"/>
    <p:sndAc>
      <p:stSnd>
        <p:snd r:embed="rId2" name="type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0"/>
            <a:ext cx="8604448" cy="51212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pt-BR" sz="2800" dirty="0"/>
              <a:t>A Educação Infantil, embora tenha mais de um século de história como cuidado e educação extradomiciliar, somente nos últimos anos foi reconhecida como direito da criança, das famílias, como dever do Estado e como primeira etapa da Educação Básica</a:t>
            </a:r>
            <a:r>
              <a:rPr lang="pt-BR" sz="2800" dirty="0" smtClean="0"/>
              <a:t>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589360971"/>
      </p:ext>
    </p:extLst>
  </p:cSld>
  <p:clrMapOvr>
    <a:masterClrMapping/>
  </p:clrMapOvr>
  <p:transition>
    <p:wipe dir="d"/>
    <p:sndAc>
      <p:stSnd>
        <p:snd r:embed="rId2" name="type.wav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-1"/>
            <a:ext cx="9144000" cy="65248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pt-BR" sz="2200" dirty="0"/>
              <a:t>Diretrizes da Política Nacional de Educação Infantil A educação e o cuidado das crianças de 0 a 6 anos são de responsabilidade do setor educacional. A Educação Infantil deve pautar-se pela </a:t>
            </a:r>
            <a:r>
              <a:rPr lang="pt-BR" sz="2200" dirty="0" err="1"/>
              <a:t>indissociabilidade</a:t>
            </a:r>
            <a:r>
              <a:rPr lang="pt-BR" sz="2200" dirty="0"/>
              <a:t> entre o cuidado e a educação. A Educação Infantil tem função diferenciada e complementar à ação da família, o que implica uma profunda, permanente e articulada comunicação entre elas. É dever do Estado, direito da criança e opção da família o atendimento gratuito em instituições de Educação Infantil às crianças de 0 a 6 anos. A educação de crianças com necessidades educacionais especiais deve ser realizada em conjunto com as demais crianças, assegurando-lhes o atendimento educacional especializado mediante avaliação e interação com a família e a comunidade. A qualidade na Educação Infantil deve ser assegurada por meio do estabelecimento de parâmetros de qualidade. O processo pedagógico deve considerar as crianças em sua totalidade, observando suas especificidades, as diferenças entre elas e sua forma privilegiada de conhecer o mundo por meio do brincar. As instituições de Educação Infantil devem elaborar, implementar e avaliar suas propostas pedagógicas a partir das Diretrizes Curriculares Nacionais para Educação Infantil e com a participação das professoras e dos professores. </a:t>
            </a:r>
          </a:p>
        </p:txBody>
      </p:sp>
    </p:spTree>
    <p:extLst>
      <p:ext uri="{BB962C8B-B14F-4D97-AF65-F5344CB8AC3E}">
        <p14:creationId xmlns:p14="http://schemas.microsoft.com/office/powerpoint/2010/main" val="1914301841"/>
      </p:ext>
    </p:extLst>
  </p:cSld>
  <p:clrMapOvr>
    <a:masterClrMapping/>
  </p:clrMapOvr>
  <p:transition>
    <p:wipe dir="d"/>
    <p:sndAc>
      <p:stSnd>
        <p:snd r:embed="rId2" name="type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-1"/>
            <a:ext cx="9144000" cy="65248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pt-BR" sz="2200" dirty="0"/>
              <a:t>As propostas pedagógicas das instituições de Educação Infantil devem explicitar concepções, bem como definir diretrizes </a:t>
            </a:r>
            <a:r>
              <a:rPr lang="pt-BR" sz="2200" dirty="0" smtClean="0"/>
              <a:t>referentes </a:t>
            </a:r>
            <a:r>
              <a:rPr lang="pt-BR" sz="2200" dirty="0"/>
              <a:t>à metodologia do trabalho pedagógico e ao processo de desenvolvimento/aprendizagem, prevendo a avaliação como parte do trabalho pedagógico, que envolve toda a comunidade escolar. As professoras e professores e os outros profissionais que atuam na Educação Infantil exercem um papel socioeducativo, devendo ser qualificados especialmente para o desempenho de suas </a:t>
            </a:r>
            <a:r>
              <a:rPr lang="pt-BR" sz="2200" dirty="0" smtClean="0"/>
              <a:t>funções </a:t>
            </a:r>
            <a:r>
              <a:rPr lang="pt-BR" sz="2200" dirty="0"/>
              <a:t>com as crianças de 0 a 6 anos. A formação inicial e a continuada das professoras e professores de Educação Infantil são direitos e devem ser asseguradas a todos pelos sistemas de ensino com a inclusão nos planos de cargos e salários do magistério. Os sistemas de ensino devem assegurar a valorização de </a:t>
            </a:r>
            <a:r>
              <a:rPr lang="pt-BR" sz="2200" dirty="0" smtClean="0"/>
              <a:t>funcionários não-docentes </a:t>
            </a:r>
            <a:r>
              <a:rPr lang="pt-BR" sz="2200" dirty="0"/>
              <a:t>que atuam nas instituições de Educação Infantil, promovendo sua participação em programas de formação inicial e continuada. O processo de seleção e admissão de professoras e professores que atuam nas redes pública e privada deve assegurar a formação específica na área e mínima exigida por lei. Para os que atuam na rede pública, a admissão deve ser por meio de concurso. </a:t>
            </a:r>
          </a:p>
        </p:txBody>
      </p:sp>
    </p:spTree>
    <p:extLst>
      <p:ext uri="{BB962C8B-B14F-4D97-AF65-F5344CB8AC3E}">
        <p14:creationId xmlns:p14="http://schemas.microsoft.com/office/powerpoint/2010/main" val="3442825687"/>
      </p:ext>
    </p:extLst>
  </p:cSld>
  <p:clrMapOvr>
    <a:masterClrMapping/>
  </p:clrMapOvr>
  <p:transition>
    <p:wipe dir="d"/>
    <p:sndAc>
      <p:stSnd>
        <p:snd r:embed="rId2" name="type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-2"/>
            <a:ext cx="8964488" cy="60939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pt-BR" sz="2600" dirty="0"/>
              <a:t>As políticas voltadas para a Educação Infantil devem contribuir em âmbito nacional, estadual e municipal para uma política para a infância. A política de Educação Infantil em âmbito nacional, estadual e municipal deve se articular com as de Ensino Fundamental, Médio e Superior, bem como com as modalidades de Educação Especial e de Jovens e Adultos, para garantir a integração entre os níveis de ensino, a formação dos profissionais que atuam na Educação Infantil, bem como o atendimento às crianças com necessidades especiais. A política de Educação Infantil em âmbito nacional, estadual e municipal deve se articular às políticas de Saúde, Assistência Social, Justiça, Direitos Humanos, Cultura, Mulher e Diversidades, bem como aos fóruns de Educação Infantil e outras organizações da sociedade civil</a:t>
            </a:r>
            <a:r>
              <a:rPr lang="pt-BR" sz="2600" dirty="0" smtClean="0"/>
              <a:t>. </a:t>
            </a:r>
            <a:endParaRPr lang="pt-BR" sz="2600" dirty="0"/>
          </a:p>
        </p:txBody>
      </p:sp>
    </p:spTree>
    <p:extLst>
      <p:ext uri="{BB962C8B-B14F-4D97-AF65-F5344CB8AC3E}">
        <p14:creationId xmlns:p14="http://schemas.microsoft.com/office/powerpoint/2010/main" val="663345553"/>
      </p:ext>
    </p:extLst>
  </p:cSld>
  <p:clrMapOvr>
    <a:masterClrMapping/>
  </p:clrMapOvr>
  <p:transition>
    <p:wipe dir="d"/>
    <p:sndAc>
      <p:stSnd>
        <p:snd r:embed="rId2" name="type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4906" y="-17856"/>
            <a:ext cx="7993478" cy="501675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pt-BR" sz="4000" dirty="0">
                <a:latin typeface="Lucida Handwriting" panose="03010101010101010101" pitchFamily="66" charset="0"/>
              </a:rPr>
              <a:t>ENSINO FUNDAMENTAL DE NOVE </a:t>
            </a:r>
            <a:r>
              <a:rPr lang="pt-BR" sz="4000" dirty="0" smtClean="0">
                <a:latin typeface="Lucida Handwriting" panose="03010101010101010101" pitchFamily="66" charset="0"/>
              </a:rPr>
              <a:t>ANOS</a:t>
            </a:r>
          </a:p>
          <a:p>
            <a:pPr algn="ctr"/>
            <a:r>
              <a:rPr lang="pt-BR" sz="4000" dirty="0" smtClean="0">
                <a:latin typeface="Lucida Handwriting" panose="03010101010101010101" pitchFamily="66" charset="0"/>
              </a:rPr>
              <a:t>2004 </a:t>
            </a:r>
          </a:p>
          <a:p>
            <a:pPr algn="ctr"/>
            <a:r>
              <a:rPr lang="pt-BR" sz="4000" dirty="0" smtClean="0">
                <a:latin typeface="Lucida Handwriting" panose="03010101010101010101" pitchFamily="66" charset="0"/>
              </a:rPr>
              <a:t> </a:t>
            </a:r>
            <a:r>
              <a:rPr lang="pt-BR" sz="4000" dirty="0">
                <a:latin typeface="Lucida Handwriting" panose="03010101010101010101" pitchFamily="66" charset="0"/>
              </a:rPr>
              <a:t>ORIENTAÇÕES PARA A INCLUSÃO DA CRIANÇA DE SEIS ANOS DE </a:t>
            </a:r>
            <a:r>
              <a:rPr lang="pt-BR" sz="4000" dirty="0" smtClean="0">
                <a:latin typeface="Lucida Handwriting" panose="03010101010101010101" pitchFamily="66" charset="0"/>
              </a:rPr>
              <a:t>IDADE</a:t>
            </a:r>
          </a:p>
          <a:p>
            <a:endParaRPr lang="pt-BR" sz="4000" dirty="0">
              <a:latin typeface="Lucida Handwriting" panose="03010101010101010101" pitchFamily="66" charset="0"/>
            </a:endParaRPr>
          </a:p>
          <a:p>
            <a:pPr algn="ctr"/>
            <a:r>
              <a:rPr lang="pt-BR" sz="4000" dirty="0" smtClean="0">
                <a:latin typeface="Lucida Handwriting" panose="03010101010101010101" pitchFamily="66" charset="0"/>
              </a:rPr>
              <a:t>2007</a:t>
            </a:r>
            <a:endParaRPr lang="pt-BR" sz="4000" dirty="0">
              <a:latin typeface="Lucida Handwriting" panose="030101010101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2235805"/>
      </p:ext>
    </p:extLst>
  </p:cSld>
  <p:clrMapOvr>
    <a:masterClrMapping/>
  </p:clrMapOvr>
  <p:transition>
    <p:wipe dir="d"/>
    <p:sndAc>
      <p:stSnd>
        <p:snd r:embed="rId2" name="type.wav"/>
      </p:stSnd>
    </p:sndAc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7504" y="116632"/>
            <a:ext cx="8640960" cy="600164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pt-BR" sz="2400" dirty="0" smtClean="0"/>
              <a:t>ETAPAS </a:t>
            </a:r>
            <a:r>
              <a:rPr lang="pt-BR" sz="2400" dirty="0"/>
              <a:t>DA EDUCAÇÃO BÁSICA </a:t>
            </a:r>
            <a:r>
              <a:rPr lang="pt-BR" sz="2400" dirty="0" smtClean="0"/>
              <a:t>HOJE</a:t>
            </a:r>
          </a:p>
          <a:p>
            <a:endParaRPr lang="pt-BR" sz="2400" dirty="0"/>
          </a:p>
          <a:p>
            <a:pPr algn="ctr"/>
            <a:r>
              <a:rPr lang="pt-BR" sz="2400" b="1" dirty="0" smtClean="0"/>
              <a:t>Art</a:t>
            </a:r>
            <a:r>
              <a:rPr lang="pt-BR" sz="2400" b="1" dirty="0"/>
              <a:t>. 21. São etapas correspondentes a diferentes momentos constitutivos do desenvolvimento educacional: </a:t>
            </a:r>
            <a:endParaRPr lang="pt-BR" sz="2400" b="1" dirty="0" smtClean="0"/>
          </a:p>
          <a:p>
            <a:r>
              <a:rPr lang="pt-BR" sz="2400" dirty="0" smtClean="0"/>
              <a:t>I </a:t>
            </a:r>
            <a:r>
              <a:rPr lang="pt-BR" sz="2400" dirty="0"/>
              <a:t>– a Educação Infantil, que compreende: a Creche, englobando as diferentes etapas do desenvolvimento da criança até 3 (três) anos e 11 (onze) meses; e a Pré-Escola, com duração de 2 (dois) anos</a:t>
            </a:r>
            <a:r>
              <a:rPr lang="pt-BR" sz="2400" dirty="0" smtClean="0"/>
              <a:t>;</a:t>
            </a:r>
          </a:p>
          <a:p>
            <a:endParaRPr lang="pt-BR" sz="2400" dirty="0" smtClean="0"/>
          </a:p>
          <a:p>
            <a:r>
              <a:rPr lang="pt-BR" sz="2400" dirty="0" smtClean="0"/>
              <a:t> </a:t>
            </a:r>
            <a:r>
              <a:rPr lang="pt-BR" sz="2400" dirty="0"/>
              <a:t>II – o Ensino Fundamental, obrigatório e gratuito, com duração de 9 (nove) anos, é organizado e tratado em duas fases: a dos 5 (cinco) anos iniciais e a dos 4 (quatro) anos finais; </a:t>
            </a:r>
            <a:endParaRPr lang="pt-BR" sz="2400" dirty="0" smtClean="0"/>
          </a:p>
          <a:p>
            <a:endParaRPr lang="pt-BR" sz="2400" dirty="0" smtClean="0"/>
          </a:p>
          <a:p>
            <a:r>
              <a:rPr lang="pt-BR" sz="2400" dirty="0" smtClean="0"/>
              <a:t>III </a:t>
            </a:r>
            <a:r>
              <a:rPr lang="pt-BR" sz="2400" dirty="0"/>
              <a:t>– o Ensino Médio, com duração mínima de 3 (três) anos</a:t>
            </a:r>
          </a:p>
        </p:txBody>
      </p:sp>
    </p:spTree>
    <p:extLst>
      <p:ext uri="{BB962C8B-B14F-4D97-AF65-F5344CB8AC3E}">
        <p14:creationId xmlns:p14="http://schemas.microsoft.com/office/powerpoint/2010/main" val="2115153000"/>
      </p:ext>
    </p:extLst>
  </p:cSld>
  <p:clrMapOvr>
    <a:masterClrMapping/>
  </p:clrMapOvr>
  <p:transition>
    <p:wipe dir="d"/>
    <p:sndAc>
      <p:stSnd>
        <p:snd r:embed="rId2" name="type.wav"/>
      </p:stSnd>
    </p:sndAc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1"/>
            <a:ext cx="9144000" cy="63709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pt-BR" sz="2400" dirty="0"/>
              <a:t>Art. 14 O currículo da base nacional comum do Ensino Fundamental deve abranger, obrigatoriamente, conforme o art. 26 da Lei nº 9.394/96, o estudo da Língua Portuguesa e da Matemática, o conhecimento do mundo físico e natural e da realidade social e política, especialmente a do Brasil, bem como o ensino da Arte, a Educação Física e o Ensino Religioso. </a:t>
            </a:r>
            <a:endParaRPr lang="pt-BR" sz="2400" dirty="0" smtClean="0"/>
          </a:p>
          <a:p>
            <a:endParaRPr lang="pt-BR" sz="2400" dirty="0" smtClean="0"/>
          </a:p>
          <a:p>
            <a:r>
              <a:rPr lang="pt-BR" sz="2400" dirty="0" smtClean="0">
                <a:solidFill>
                  <a:srgbClr val="FF0000"/>
                </a:solidFill>
              </a:rPr>
              <a:t>Art</a:t>
            </a:r>
            <a:r>
              <a:rPr lang="pt-BR" sz="2400" dirty="0">
                <a:solidFill>
                  <a:srgbClr val="FF0000"/>
                </a:solidFill>
              </a:rPr>
              <a:t>. 15 Os componentes curriculares obrigatórios do Ensino Fundamental serão assim organizados em relação às áreas de conhecimento: </a:t>
            </a:r>
            <a:endParaRPr lang="pt-BR" sz="2400" dirty="0" smtClean="0">
              <a:solidFill>
                <a:srgbClr val="FF0000"/>
              </a:solidFill>
            </a:endParaRPr>
          </a:p>
          <a:p>
            <a:r>
              <a:rPr lang="pt-BR" sz="2400" dirty="0" smtClean="0">
                <a:solidFill>
                  <a:srgbClr val="FF0000"/>
                </a:solidFill>
              </a:rPr>
              <a:t>I </a:t>
            </a:r>
            <a:r>
              <a:rPr lang="pt-BR" sz="2400" dirty="0">
                <a:solidFill>
                  <a:srgbClr val="FF0000"/>
                </a:solidFill>
              </a:rPr>
              <a:t>– Linguagens: a) Língua Portuguesa; b) Língua Materna, para populações indígenas; c) Língua Estrangeira moderna; d) Arte; e </a:t>
            </a:r>
            <a:r>
              <a:rPr lang="pt-BR" sz="2400" dirty="0" err="1">
                <a:solidFill>
                  <a:srgbClr val="FF0000"/>
                </a:solidFill>
              </a:rPr>
              <a:t>e</a:t>
            </a:r>
            <a:r>
              <a:rPr lang="pt-BR" sz="2400" dirty="0">
                <a:solidFill>
                  <a:srgbClr val="FF0000"/>
                </a:solidFill>
              </a:rPr>
              <a:t>) Educação Física; </a:t>
            </a:r>
            <a:endParaRPr lang="pt-BR" sz="2400" dirty="0" smtClean="0">
              <a:solidFill>
                <a:srgbClr val="FF0000"/>
              </a:solidFill>
            </a:endParaRPr>
          </a:p>
          <a:p>
            <a:r>
              <a:rPr lang="pt-BR" sz="2400" dirty="0" smtClean="0">
                <a:solidFill>
                  <a:srgbClr val="FF0000"/>
                </a:solidFill>
              </a:rPr>
              <a:t>II </a:t>
            </a:r>
            <a:r>
              <a:rPr lang="pt-BR" sz="2400" dirty="0">
                <a:solidFill>
                  <a:srgbClr val="FF0000"/>
                </a:solidFill>
              </a:rPr>
              <a:t>– Matemática; </a:t>
            </a:r>
            <a:endParaRPr lang="pt-BR" sz="2400" dirty="0" smtClean="0">
              <a:solidFill>
                <a:srgbClr val="FF0000"/>
              </a:solidFill>
            </a:endParaRPr>
          </a:p>
          <a:p>
            <a:r>
              <a:rPr lang="pt-BR" sz="2400" dirty="0" smtClean="0">
                <a:solidFill>
                  <a:srgbClr val="FF0000"/>
                </a:solidFill>
              </a:rPr>
              <a:t>III </a:t>
            </a:r>
            <a:r>
              <a:rPr lang="pt-BR" sz="2400" dirty="0">
                <a:solidFill>
                  <a:srgbClr val="FF0000"/>
                </a:solidFill>
              </a:rPr>
              <a:t>– Ciências da Natureza; </a:t>
            </a:r>
            <a:endParaRPr lang="pt-BR" sz="2400" dirty="0" smtClean="0">
              <a:solidFill>
                <a:srgbClr val="FF0000"/>
              </a:solidFill>
            </a:endParaRPr>
          </a:p>
          <a:p>
            <a:r>
              <a:rPr lang="pt-BR" sz="2400" dirty="0" smtClean="0">
                <a:solidFill>
                  <a:srgbClr val="FF0000"/>
                </a:solidFill>
              </a:rPr>
              <a:t>IV </a:t>
            </a:r>
            <a:r>
              <a:rPr lang="pt-BR" sz="2400" dirty="0">
                <a:solidFill>
                  <a:srgbClr val="FF0000"/>
                </a:solidFill>
              </a:rPr>
              <a:t>– Ciências Humanas: a) História; b) Geografia; </a:t>
            </a:r>
            <a:endParaRPr lang="pt-BR" sz="2400" dirty="0" smtClean="0">
              <a:solidFill>
                <a:srgbClr val="FF0000"/>
              </a:solidFill>
            </a:endParaRPr>
          </a:p>
          <a:p>
            <a:r>
              <a:rPr lang="pt-BR" sz="2400" dirty="0" smtClean="0">
                <a:solidFill>
                  <a:srgbClr val="FF0000"/>
                </a:solidFill>
              </a:rPr>
              <a:t>V </a:t>
            </a:r>
            <a:r>
              <a:rPr lang="pt-BR" sz="2400" dirty="0">
                <a:solidFill>
                  <a:srgbClr val="FF0000"/>
                </a:solidFill>
              </a:rPr>
              <a:t>– Ensino Religioso.</a:t>
            </a:r>
          </a:p>
        </p:txBody>
      </p:sp>
    </p:spTree>
    <p:extLst>
      <p:ext uri="{BB962C8B-B14F-4D97-AF65-F5344CB8AC3E}">
        <p14:creationId xmlns:p14="http://schemas.microsoft.com/office/powerpoint/2010/main" val="1299936233"/>
      </p:ext>
    </p:extLst>
  </p:cSld>
  <p:clrMapOvr>
    <a:masterClrMapping/>
  </p:clrMapOvr>
  <p:transition>
    <p:wipe dir="d"/>
    <p:sndAc>
      <p:stSnd>
        <p:snd r:embed="rId2" name="type.wav"/>
      </p:stSnd>
    </p:sndAc>
  </p:transition>
</p:sld>
</file>

<file path=ppt/theme/theme1.xml><?xml version="1.0" encoding="utf-8"?>
<a:theme xmlns:a="http://schemas.openxmlformats.org/drawingml/2006/main" name="Lápis de cera">
  <a:themeElements>
    <a:clrScheme name="Lápis de cera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Lápis de cera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ápis de cera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ápis de cera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ápis de cera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ápis de cera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ápis de cera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ápis de cera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ápis de cera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ápis de cera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Proposal</Template>
  <TotalTime>8621</TotalTime>
  <Words>1408</Words>
  <Application>Microsoft Office PowerPoint</Application>
  <PresentationFormat>Apresentação na tela (4:3)</PresentationFormat>
  <Paragraphs>50</Paragraphs>
  <Slides>18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3" baseType="lpstr">
      <vt:lpstr>Calibri</vt:lpstr>
      <vt:lpstr>Comic Sans MS</vt:lpstr>
      <vt:lpstr>Lucida Handwriting</vt:lpstr>
      <vt:lpstr>Tahoma</vt:lpstr>
      <vt:lpstr>Lápis de cera</vt:lpstr>
      <vt:lpstr>   Curso Preparatório para Concurso Público  IPET</vt:lpstr>
      <vt:lpstr>Seção II – Ensino Fundamental  A Lei de Diretrizes e Bases da Educação Nacional (LDB, 1996) abre a possibilidade de ampliação do acesso ao Ensino Fundamental para as crianças de 6 anos, faixa etária que concentra o maior número de matrículas na Educação Infantil. Essa opção colocada aos sistemas de ensino diminui a demanda para esta etapa educacional e amplia a possibilidade de matrícula para as crianças de 4 e 5 anos. Para tanto, é imprescindível garantir que as salas continuem disponíveis para a Educação Infantil, não sendo utilizadas para o Ensino Fundamental e tampouco transformadas em salas de alfabetização. A inclusão das crianças de 6 anos no Ensino Fundamental, no entanto, não pode ser efetivada sem que sejam consideradas as especificidades da faixa etária, bem como a necessidade primordial de articulação entre essas duas etapas da Educação Básica.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PPP</vt:lpstr>
      <vt:lpstr>Apresentação do PowerPoint</vt:lpstr>
      <vt:lpstr>Apresentação do PowerPoint</vt:lpstr>
      <vt:lpstr>Quem deve elaborar o PPP? </vt:lpstr>
      <vt:lpstr>O que deve conter um projeto político pedagógico</vt:lpstr>
      <vt:lpstr>GESTÃO DEMOCRÁTICA – LDB</vt:lpstr>
      <vt:lpstr>Apresentação do PowerPoint</vt:lpstr>
      <vt:lpstr>Apresentação do PowerPoint</vt:lpstr>
      <vt:lpstr>Apresentação do PowerPoint</vt:lpstr>
    </vt:vector>
  </TitlesOfParts>
  <Company>casa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E LIMITE:</dc:title>
  <dc:creator>Hamilton</dc:creator>
  <cp:lastModifiedBy>Cliente</cp:lastModifiedBy>
  <cp:revision>451</cp:revision>
  <cp:lastPrinted>2015-11-27T22:07:45Z</cp:lastPrinted>
  <dcterms:created xsi:type="dcterms:W3CDTF">2009-12-14T14:08:37Z</dcterms:created>
  <dcterms:modified xsi:type="dcterms:W3CDTF">2017-10-21T17:07:28Z</dcterms:modified>
</cp:coreProperties>
</file>