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48" r:id="rId2"/>
  </p:sldMasterIdLst>
  <p:notesMasterIdLst>
    <p:notesMasterId r:id="rId14"/>
  </p:notesMasterIdLst>
  <p:sldIdLst>
    <p:sldId id="257" r:id="rId3"/>
    <p:sldId id="276" r:id="rId4"/>
    <p:sldId id="258" r:id="rId5"/>
    <p:sldId id="259" r:id="rId6"/>
    <p:sldId id="260" r:id="rId7"/>
    <p:sldId id="261" r:id="rId8"/>
    <p:sldId id="262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C03D4-9306-4FB1-871B-69732B3FB867}" type="datetimeFigureOut">
              <a:t>08/11/2023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FCFA6-00F2-4A18-A70E-54423566EFBF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74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uas Partes de Conteúdo">
  <p:cSld name="2_Duas Partes de Conteúd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20"/>
            <a:ext cx="12189831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>
  <p:cSld name="Texto e Título Vertical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863" y="455423"/>
            <a:ext cx="125246" cy="235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>
  <p:cSld name="Cabeçalho da Seçã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9" y="1221"/>
            <a:ext cx="12189831" cy="6856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>
  <p:cSld name="Conteúdo com Legenda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39374" y="208361"/>
            <a:ext cx="125246" cy="23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>
  <p:cSld name="Imagem com Legenda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30210" y="3830652"/>
            <a:ext cx="125246" cy="23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4" y="1220"/>
            <a:ext cx="12189831" cy="6856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>
  <p:cSld name="Duas Partes de Conteúd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uas Partes de Conteúdo">
  <p:cSld name="3_Duas Partes de Conteúd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4" y="609"/>
            <a:ext cx="12189831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uas Partes de Conteúdo">
  <p:cSld name="1_Duas Partes de Conteúd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21"/>
            <a:ext cx="12189831" cy="6856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19"/>
            <a:ext cx="12189832" cy="6856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ado">
  <p:cSld name="1_Layout Personalizad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9" descr="Mulher segurando computador portátil&#10;&#10;Descrição gerad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>
  <p:cSld name="Somente Títul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6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827B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827B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827B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827B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827B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8" name="Google Shape;4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4" y="1220"/>
            <a:ext cx="12189831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>
  <p:cSld name="Comparaçã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33" descr="Uma imagem contendo monitor, computador&#10;&#10;Descrição gerad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39374" y="208361"/>
            <a:ext cx="125246" cy="23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>
  <p:cSld name="Título e Texto Vertical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863" y="456345"/>
            <a:ext cx="125246" cy="23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Texto Vertical">
  <p:cSld name="1_Título e Texto Vertica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863" y="455423"/>
            <a:ext cx="125246" cy="235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údo com Legenda">
  <p:cSld name="2_Conteúdo com Legend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369870" cy="181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6"/>
          <p:cNvPicPr preferRelativeResize="0"/>
          <p:nvPr/>
        </p:nvPicPr>
        <p:blipFill rotWithShape="1">
          <a:blip r:embed="rId3">
            <a:alphaModFix/>
          </a:blip>
          <a:srcRect l="-10092" t="-9998"/>
          <a:stretch/>
        </p:blipFill>
        <p:spPr>
          <a:xfrm>
            <a:off x="11855805" y="87875"/>
            <a:ext cx="227190" cy="40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m com Legenda">
  <p:cSld name="1_Imagem com Legenda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60308" y="87875"/>
            <a:ext cx="218183" cy="40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56390" y="0"/>
            <a:ext cx="658700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>
  <p:cSld name="1_Título e Conteúdo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8"/>
          <p:cNvPicPr preferRelativeResize="0"/>
          <p:nvPr/>
        </p:nvPicPr>
        <p:blipFill rotWithShape="1">
          <a:blip r:embed="rId3">
            <a:alphaModFix/>
          </a:blip>
          <a:srcRect b="-11781"/>
          <a:stretch/>
        </p:blipFill>
        <p:spPr>
          <a:xfrm>
            <a:off x="8335124" y="4944534"/>
            <a:ext cx="3111018" cy="152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ção">
  <p:cSld name="1_Comparaçã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01933" y="3938587"/>
            <a:ext cx="5190067" cy="291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4354" y="6053667"/>
            <a:ext cx="944251" cy="413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827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82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827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82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827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82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827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82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827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82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iblioteca.unifacs@animaeducacao.com.br" TargetMode="External"/><Relationship Id="rId2" Type="http://schemas.openxmlformats.org/officeDocument/2006/relationships/hyperlink" Target="mailto:biblioteca.estoril@unibh.br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denilson.silva@animaeducacao.com.br" TargetMode="External"/><Relationship Id="rId4" Type="http://schemas.openxmlformats.org/officeDocument/2006/relationships/hyperlink" Target="mailto:biblioteca.unifgba@animaeducacao.com.b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ine.rizzi@animaeducacao.com.br" TargetMode="External"/><Relationship Id="rId2" Type="http://schemas.openxmlformats.org/officeDocument/2006/relationships/hyperlink" Target="mailto:ana.cristina@unisociesc.com.br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sonia.bernini@unicuritiba.com.br" TargetMode="External"/><Relationship Id="rId3" Type="http://schemas.openxmlformats.org/officeDocument/2006/relationships/hyperlink" Target="mailto:kelen.trisch@animaeducacao.com.br" TargetMode="External"/><Relationship Id="rId7" Type="http://schemas.openxmlformats.org/officeDocument/2006/relationships/hyperlink" Target="mailto:tissiane.vieira@animaeducacao.com.br" TargetMode="External"/><Relationship Id="rId2" Type="http://schemas.openxmlformats.org/officeDocument/2006/relationships/hyperlink" Target="mailto:agesbiblioteca@ages.edu.br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biblioteca.ibmr@animaeducacao.com.br" TargetMode="External"/><Relationship Id="rId5" Type="http://schemas.openxmlformats.org/officeDocument/2006/relationships/hyperlink" Target="mailto:biblioteca.fpb@animaeducacao.com.br" TargetMode="External"/><Relationship Id="rId4" Type="http://schemas.openxmlformats.org/officeDocument/2006/relationships/hyperlink" Target="mailto:biblioteca.estoril@unibh.br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ana.c.cardoso@una.br" TargetMode="External"/><Relationship Id="rId3" Type="http://schemas.openxmlformats.org/officeDocument/2006/relationships/hyperlink" Target="mailto:rosana.eronides@usjt.br" TargetMode="External"/><Relationship Id="rId7" Type="http://schemas.openxmlformats.org/officeDocument/2006/relationships/hyperlink" Target="mailto:ana.ribeiro@una.br" TargetMode="External"/><Relationship Id="rId2" Type="http://schemas.openxmlformats.org/officeDocument/2006/relationships/hyperlink" Target="mailto:adriana.eva@usjt.br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agatha.ferreira@una.br" TargetMode="External"/><Relationship Id="rId5" Type="http://schemas.openxmlformats.org/officeDocument/2006/relationships/hyperlink" Target="mailto:elaine.laguna@animaeducacao.com.br" TargetMode="External"/><Relationship Id="rId4" Type="http://schemas.openxmlformats.org/officeDocument/2006/relationships/hyperlink" Target="mailto:iara.neves@animaeducacao.com.b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 t="2509"/>
          <a:stretch/>
        </p:blipFill>
        <p:spPr>
          <a:xfrm>
            <a:off x="9553383" y="560438"/>
            <a:ext cx="2638617" cy="2256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 txBox="1"/>
          <p:nvPr/>
        </p:nvSpPr>
        <p:spPr>
          <a:xfrm>
            <a:off x="208285" y="1231055"/>
            <a:ext cx="7934400" cy="287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RUNA</a:t>
            </a:r>
            <a:r>
              <a:rPr lang="pt-BR" sz="5400" b="1" i="0" u="none" strike="noStrike" cap="none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:​</a:t>
            </a:r>
            <a:endParaRPr lang="pt-BR" sz="5400" b="1" i="0" u="none" strike="noStrike" cap="none" dirty="0">
              <a:solidFill>
                <a:srgbClr val="F2F2F2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4000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Repositório Universitário Ânima</a:t>
            </a:r>
            <a:endParaRPr dirty="0"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194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3925F09-E74A-6135-AB54-E2D18213C8C9}"/>
              </a:ext>
            </a:extLst>
          </p:cNvPr>
          <p:cNvSpPr txBox="1"/>
          <p:nvPr/>
        </p:nvSpPr>
        <p:spPr>
          <a:xfrm>
            <a:off x="209264" y="834789"/>
            <a:ext cx="11693856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endParaRPr lang="en-US" dirty="0">
              <a:latin typeface="Roboto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UNIBH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Bibliotecário</a:t>
            </a:r>
            <a:r>
              <a:rPr lang="en-US" sz="1600" dirty="0">
                <a:latin typeface="Arial"/>
                <a:ea typeface="Roboto"/>
                <a:cs typeface="Roboto"/>
              </a:rPr>
              <a:t>: Gladson Oliveira (</a:t>
            </a:r>
            <a:r>
              <a:rPr lang="en-US" sz="1600" dirty="0">
                <a:latin typeface="Arial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biblioteca.estoril@unibh.br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UNIFACS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Getúlio Vargas, Santa </a:t>
            </a:r>
            <a:r>
              <a:rPr lang="en-US" sz="1600" err="1">
                <a:latin typeface="Arial"/>
                <a:ea typeface="Roboto"/>
                <a:cs typeface="Roboto"/>
              </a:rPr>
              <a:t>Mônica</a:t>
            </a:r>
            <a:endParaRPr lang="en-US" sz="1600">
              <a:latin typeface="Arial"/>
              <a:ea typeface="Roboto"/>
              <a:cs typeface="Roboto"/>
            </a:endParaRP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Bibliotecário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Gilvan</a:t>
            </a:r>
            <a:r>
              <a:rPr lang="en-US" sz="1600" dirty="0">
                <a:latin typeface="Arial"/>
                <a:ea typeface="Roboto"/>
                <a:cs typeface="Roboto"/>
              </a:rPr>
              <a:t> Guedes (biblioteca.unifacs@animaeducacao.com.br)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Lapa, Professor Barros, Tancredo Neves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Roseli Araújo (</a:t>
            </a:r>
            <a:r>
              <a:rPr lang="en-US" sz="1600" dirty="0">
                <a:latin typeface="Arial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biblioteca.unifacs@animaeducacao.com.br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UNIFG (BA)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Juliana Assunção (</a:t>
            </a:r>
            <a:r>
              <a:rPr lang="en-US" sz="1600" dirty="0">
                <a:latin typeface="Arial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biblioteca.unifgba@animaeducacao.com.br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UNIFG (PE)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Piedade, Boa Vista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Ana Santos (ana.m.silva@animaeducacao.com.br)</a:t>
            </a:r>
            <a:br>
              <a:rPr lang="en-US" sz="1600" dirty="0">
                <a:latin typeface="Arial"/>
                <a:ea typeface="Roboto"/>
                <a:cs typeface="Roboto"/>
              </a:rPr>
            </a:br>
            <a:r>
              <a:rPr lang="en-US" sz="1600" dirty="0">
                <a:latin typeface="Arial"/>
                <a:ea typeface="Roboto"/>
                <a:cs typeface="Roboto"/>
              </a:rPr>
              <a:t>Auxiliar: Denílson Silva (</a:t>
            </a:r>
            <a:r>
              <a:rPr lang="en-US" sz="1600" dirty="0">
                <a:latin typeface="Arial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denilson.silva@animaeducacao.com.br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UNIRITTER</a:t>
            </a:r>
          </a:p>
          <a:p>
            <a:r>
              <a:rPr lang="en-US" sz="1600" err="1">
                <a:latin typeface="Arial"/>
                <a:ea typeface="Roboto"/>
                <a:cs typeface="Arial"/>
              </a:rPr>
              <a:t>Unidade</a:t>
            </a:r>
            <a:r>
              <a:rPr lang="en-US" sz="1600" dirty="0">
                <a:latin typeface="Arial"/>
                <a:ea typeface="Roboto"/>
                <a:cs typeface="Arial"/>
              </a:rPr>
              <a:t>: Zona Sul, FAPA e Canoas </a:t>
            </a:r>
            <a:endParaRPr lang="en-US" dirty="0">
              <a:cs typeface="Arial"/>
            </a:endParaRP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Aline Sulzbach </a:t>
            </a:r>
            <a:r>
              <a:rPr lang="en-US" sz="1600" dirty="0">
                <a:latin typeface="Arial"/>
                <a:ea typeface="Roboto"/>
                <a:cs typeface="Arial"/>
              </a:rPr>
              <a:t>aline.sulzbach@animaeducacao.com.br</a:t>
            </a:r>
          </a:p>
          <a:p>
            <a:endParaRPr lang="en-US" sz="1600" dirty="0">
              <a:solidFill>
                <a:srgbClr val="333333"/>
              </a:solidFill>
              <a:latin typeface="Arial"/>
              <a:ea typeface="Roboto"/>
              <a:cs typeface="Roboto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07C45A-DBE8-4EDF-A91D-54920C8C7650}"/>
              </a:ext>
            </a:extLst>
          </p:cNvPr>
          <p:cNvSpPr txBox="1"/>
          <p:nvPr/>
        </p:nvSpPr>
        <p:spPr>
          <a:xfrm>
            <a:off x="830239" y="193566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Bibliotecários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9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3925F09-E74A-6135-AB54-E2D18213C8C9}"/>
              </a:ext>
            </a:extLst>
          </p:cNvPr>
          <p:cNvSpPr txBox="1"/>
          <p:nvPr/>
        </p:nvSpPr>
        <p:spPr>
          <a:xfrm>
            <a:off x="141026" y="402610"/>
            <a:ext cx="11693856" cy="6309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endParaRPr lang="en-US" dirty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  <a:p>
            <a:endParaRPr lang="en-US" sz="1600" dirty="0">
              <a:solidFill>
                <a:srgbClr val="333333"/>
              </a:solidFill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UNISOCIESC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Jaraguá</a:t>
            </a:r>
            <a:r>
              <a:rPr lang="en-US" sz="1600" dirty="0">
                <a:latin typeface="Arial"/>
                <a:ea typeface="Roboto"/>
                <a:cs typeface="Roboto"/>
              </a:rPr>
              <a:t> do Sul, São Bento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Aline Menin (aline.menin@unisociesc.com.br)</a:t>
            </a:r>
            <a:br>
              <a:rPr lang="en-US" sz="1600" dirty="0">
                <a:latin typeface="Arial"/>
                <a:ea typeface="Roboto"/>
                <a:cs typeface="Roboto"/>
              </a:rPr>
            </a:br>
            <a:r>
              <a:rPr lang="en-US" sz="1600" err="1">
                <a:latin typeface="Arial"/>
                <a:ea typeface="Roboto"/>
                <a:cs typeface="Roboto"/>
              </a:rPr>
              <a:t>Auxiliares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Volneia</a:t>
            </a:r>
            <a:r>
              <a:rPr lang="en-US" sz="1600" dirty="0">
                <a:latin typeface="Arial"/>
                <a:ea typeface="Roboto"/>
                <a:cs typeface="Roboto"/>
              </a:rPr>
              <a:t> Jurck (volneia.jurck@unisociesc.com.br)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Joinville</a:t>
            </a:r>
          </a:p>
          <a:p>
            <a:r>
              <a:rPr lang="en-US" sz="1600" dirty="0">
                <a:latin typeface="Arial"/>
                <a:ea typeface="Roboto"/>
                <a:cs typeface="Roboto"/>
              </a:rPr>
              <a:t>Auxiliar: Cristiane Ruschel (cristiane.ruschel@unisociesc.com.br)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Blumenau</a:t>
            </a:r>
          </a:p>
          <a:p>
            <a:r>
              <a:rPr lang="en-US" sz="1600" dirty="0">
                <a:latin typeface="Arial"/>
                <a:ea typeface="Roboto"/>
                <a:cs typeface="Roboto"/>
              </a:rPr>
              <a:t>Auxiliar: Ana Cristina (</a:t>
            </a:r>
            <a:r>
              <a:rPr lang="en-US" sz="1600" dirty="0">
                <a:latin typeface="Arial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ana.cristina@unisociesc.com.br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UNISUL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Tubarão</a:t>
            </a:r>
            <a:r>
              <a:rPr lang="en-US" sz="1600" dirty="0">
                <a:latin typeface="Arial"/>
                <a:ea typeface="Roboto"/>
                <a:cs typeface="Roboto"/>
              </a:rPr>
              <a:t>, </a:t>
            </a:r>
            <a:r>
              <a:rPr lang="en-US" sz="1600" err="1">
                <a:latin typeface="Arial"/>
                <a:ea typeface="Roboto"/>
                <a:cs typeface="Roboto"/>
              </a:rPr>
              <a:t>Içara</a:t>
            </a:r>
            <a:r>
              <a:rPr lang="en-US" sz="1600" dirty="0">
                <a:latin typeface="Arial"/>
                <a:ea typeface="Roboto"/>
                <a:cs typeface="Roboto"/>
              </a:rPr>
              <a:t>, </a:t>
            </a:r>
            <a:r>
              <a:rPr lang="en-US" sz="1600" err="1">
                <a:latin typeface="Arial"/>
                <a:ea typeface="Roboto"/>
                <a:cs typeface="Roboto"/>
              </a:rPr>
              <a:t>Araranguá</a:t>
            </a:r>
            <a:r>
              <a:rPr lang="en-US" sz="1600" dirty="0">
                <a:latin typeface="Arial"/>
                <a:ea typeface="Roboto"/>
                <a:cs typeface="Roboto"/>
              </a:rPr>
              <a:t>, </a:t>
            </a:r>
            <a:r>
              <a:rPr lang="en-US" sz="1600" err="1">
                <a:latin typeface="Arial"/>
                <a:ea typeface="Roboto"/>
                <a:cs typeface="Roboto"/>
              </a:rPr>
              <a:t>Braço</a:t>
            </a:r>
            <a:r>
              <a:rPr lang="en-US" sz="1600" dirty="0">
                <a:latin typeface="Arial"/>
                <a:ea typeface="Roboto"/>
                <a:cs typeface="Roboto"/>
              </a:rPr>
              <a:t> do Norte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Élia Silva (elia.silva@animaeducacao.com.br)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Pedra Branca, </a:t>
            </a:r>
            <a:r>
              <a:rPr lang="en-US" sz="1600" err="1">
                <a:latin typeface="Arial"/>
                <a:ea typeface="Roboto"/>
                <a:cs typeface="Roboto"/>
              </a:rPr>
              <a:t>Unisul</a:t>
            </a:r>
            <a:r>
              <a:rPr lang="en-US" sz="1600" dirty="0">
                <a:latin typeface="Arial"/>
                <a:ea typeface="Roboto"/>
                <a:cs typeface="Roboto"/>
              </a:rPr>
              <a:t> Digital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Carolini</a:t>
            </a:r>
            <a:r>
              <a:rPr lang="en-US" sz="1600" dirty="0">
                <a:latin typeface="Arial"/>
                <a:ea typeface="Roboto"/>
                <a:cs typeface="Roboto"/>
              </a:rPr>
              <a:t> Rocha (bibliopb@animaeducacao.com.br)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Florianópolis Continente, Florianópolis Ilha, Florianópolis (Trajano)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Auxiliares</a:t>
            </a:r>
            <a:r>
              <a:rPr lang="en-US" sz="1600" dirty="0">
                <a:latin typeface="Arial"/>
                <a:ea typeface="Roboto"/>
                <a:cs typeface="Roboto"/>
              </a:rPr>
              <a:t>: Jovina Raimundo, Maria Matos (biblioteca_fln@animaeducacao.com.br; jovina.raimundo@animaeducacao.com.br; maria.matos@animaeducacao.com.br 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Itajaí, </a:t>
            </a:r>
            <a:r>
              <a:rPr lang="en-US" sz="1600" err="1">
                <a:latin typeface="Arial"/>
                <a:ea typeface="Roboto"/>
                <a:cs typeface="Roboto"/>
              </a:rPr>
              <a:t>Balneário</a:t>
            </a:r>
            <a:endParaRPr lang="en-US" sz="1600">
              <a:latin typeface="Arial"/>
              <a:ea typeface="Roboto"/>
              <a:cs typeface="Roboto"/>
            </a:endParaRP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Francini Rizzi (</a:t>
            </a:r>
            <a:r>
              <a:rPr lang="en-US" sz="1600" dirty="0">
                <a:latin typeface="Arial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francine.rizzi@animaeducacao.com.br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UNP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Bibliotecárias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Micarla</a:t>
            </a:r>
            <a:r>
              <a:rPr lang="en-US" sz="1600" dirty="0">
                <a:latin typeface="Arial"/>
                <a:ea typeface="Roboto"/>
                <a:cs typeface="Roboto"/>
              </a:rPr>
              <a:t> Gomes (sib.unp@animaeducacao.com.br)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07C45A-DBE8-4EDF-A91D-54920C8C7650}"/>
              </a:ext>
            </a:extLst>
          </p:cNvPr>
          <p:cNvSpPr txBox="1"/>
          <p:nvPr/>
        </p:nvSpPr>
        <p:spPr>
          <a:xfrm>
            <a:off x="762000" y="239059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Bibliotecários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1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02AF08E-3B23-03D9-50A1-97017FFCA610}"/>
              </a:ext>
            </a:extLst>
          </p:cNvPr>
          <p:cNvSpPr txBox="1"/>
          <p:nvPr/>
        </p:nvSpPr>
        <p:spPr>
          <a:xfrm>
            <a:off x="809625" y="1781175"/>
            <a:ext cx="100012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1" dirty="0">
              <a:solidFill>
                <a:srgbClr val="7030A0"/>
              </a:solidFill>
            </a:endParaRPr>
          </a:p>
          <a:p>
            <a:pPr algn="just"/>
            <a:r>
              <a:rPr lang="pt-BR" sz="2800" b="1" dirty="0">
                <a:solidFill>
                  <a:srgbClr val="7030A0"/>
                </a:solidFill>
              </a:rPr>
              <a:t>Todo semestre, os alunos em fase de conclusão de curso com obrigatoriedade de apresentar TCC, receberão um e-mail do runa para cadastro e senha de acesso ao repositório</a:t>
            </a:r>
            <a:r>
              <a:rPr lang="pt-BR" sz="2800" b="1" dirty="0">
                <a:solidFill>
                  <a:srgbClr val="7030A0"/>
                </a:solidFill>
                <a:ea typeface="+mn-lt"/>
                <a:cs typeface="+mn-lt"/>
              </a:rPr>
              <a:t>.</a:t>
            </a:r>
          </a:p>
          <a:p>
            <a:pPr algn="just"/>
            <a:endParaRPr lang="pt-BR" sz="2800" b="1" dirty="0">
              <a:solidFill>
                <a:srgbClr val="7030A0"/>
              </a:solidFill>
              <a:ea typeface="+mn-lt"/>
              <a:cs typeface="+mn-lt"/>
            </a:endParaRPr>
          </a:p>
          <a:p>
            <a:pPr algn="just"/>
            <a:r>
              <a:rPr lang="pt-BR" sz="2800" b="1" dirty="0">
                <a:solidFill>
                  <a:srgbClr val="7030A0"/>
                </a:solidFill>
              </a:rPr>
              <a:t>Para quem não receber e-mail do RUNA, sobre o seu cadastro, siga as instruções abaixo:</a:t>
            </a:r>
          </a:p>
          <a:p>
            <a:pPr algn="just"/>
            <a:endParaRPr lang="pt-BR" sz="2800" b="1" dirty="0">
              <a:solidFill>
                <a:srgbClr val="7030A0"/>
              </a:solidFill>
              <a:cs typeface="Arial"/>
            </a:endParaRPr>
          </a:p>
          <a:p>
            <a:pPr algn="just"/>
            <a:endParaRPr lang="pt-BR" sz="2800" b="1" dirty="0">
              <a:solidFill>
                <a:srgbClr val="7030A0"/>
              </a:solidFill>
              <a:cs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1B05602-155B-4776-7A25-8B41B0F9272C}"/>
              </a:ext>
            </a:extLst>
          </p:cNvPr>
          <p:cNvSpPr txBox="1"/>
          <p:nvPr/>
        </p:nvSpPr>
        <p:spPr>
          <a:xfrm>
            <a:off x="762000" y="239059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Criação de conta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2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6351" y="288620"/>
            <a:ext cx="1191449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4200" b="1" dirty="0">
              <a:solidFill>
                <a:srgbClr val="FFFFFF"/>
              </a:solidFill>
              <a:latin typeface="Cambria"/>
              <a:ea typeface="Cambria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F30FC37-E52C-CDAB-9727-210DDFB0BC94}"/>
              </a:ext>
            </a:extLst>
          </p:cNvPr>
          <p:cNvSpPr txBox="1"/>
          <p:nvPr/>
        </p:nvSpPr>
        <p:spPr>
          <a:xfrm>
            <a:off x="762000" y="239059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Criação de conta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2C055771-5CE0-D0B8-47A3-C22699AE5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1" t="11144" r="6814" b="6024"/>
          <a:stretch/>
        </p:blipFill>
        <p:spPr>
          <a:xfrm>
            <a:off x="1072553" y="1191363"/>
            <a:ext cx="10363544" cy="551225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861D035-CECD-8B5F-7BEE-FD1D0AEC4281}"/>
              </a:ext>
            </a:extLst>
          </p:cNvPr>
          <p:cNvSpPr/>
          <p:nvPr/>
        </p:nvSpPr>
        <p:spPr>
          <a:xfrm>
            <a:off x="8277411" y="3257176"/>
            <a:ext cx="2530415" cy="776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50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65226727-DB5A-9A9D-A647-8BDA9BA6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67" y="1491759"/>
            <a:ext cx="9744972" cy="50821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993D807-9868-25F4-DC18-B9EF88DA7AE4}"/>
              </a:ext>
            </a:extLst>
          </p:cNvPr>
          <p:cNvSpPr txBox="1"/>
          <p:nvPr/>
        </p:nvSpPr>
        <p:spPr>
          <a:xfrm>
            <a:off x="716507" y="227686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Criação de conta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5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5F2FEBF-C1A4-4431-E432-E2DCADECD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0" y="2759218"/>
            <a:ext cx="11412746" cy="251850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23CCA7-907F-449E-46A2-2815FE4CBFC4}"/>
              </a:ext>
            </a:extLst>
          </p:cNvPr>
          <p:cNvSpPr txBox="1"/>
          <p:nvPr/>
        </p:nvSpPr>
        <p:spPr>
          <a:xfrm>
            <a:off x="350410" y="1708650"/>
            <a:ext cx="115503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dirty="0">
                <a:ea typeface="+mn-lt"/>
                <a:cs typeface="+mn-lt"/>
              </a:rPr>
              <a:t>Após clicar em Cadastrar, será enviado e-mail automático do repositório para o </a:t>
            </a:r>
          </a:p>
          <a:p>
            <a:r>
              <a:rPr lang="pt-BR" sz="2400" dirty="0">
                <a:ea typeface="+mn-lt"/>
                <a:cs typeface="+mn-lt"/>
              </a:rPr>
              <a:t>e-mail cadastrado.</a:t>
            </a:r>
            <a:endParaRPr lang="pt-BR" sz="2400" dirty="0"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B39FF6E-91EB-70E9-E1D5-6154F2C56731}"/>
              </a:ext>
            </a:extLst>
          </p:cNvPr>
          <p:cNvSpPr txBox="1"/>
          <p:nvPr/>
        </p:nvSpPr>
        <p:spPr>
          <a:xfrm>
            <a:off x="762000" y="239059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Criação de conta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7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8EA70CD-7A86-18C6-3BF1-8528FBE7E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36" y="2300242"/>
            <a:ext cx="9385538" cy="43997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B86F84-5715-0AA9-E277-6C4E1FAFE9A2}"/>
              </a:ext>
            </a:extLst>
          </p:cNvPr>
          <p:cNvSpPr txBox="1"/>
          <p:nvPr/>
        </p:nvSpPr>
        <p:spPr>
          <a:xfrm>
            <a:off x="735218" y="1300446"/>
            <a:ext cx="1106267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dirty="0">
                <a:ea typeface="+mn-lt"/>
                <a:cs typeface="+mn-lt"/>
              </a:rPr>
              <a:t>O Cadastro deverá ser finalizado clicando no link enviado para o seu e-mail, conforme modelo abaixo: </a:t>
            </a:r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7EA19E7-F163-8352-8E58-FD31FC781149}"/>
              </a:ext>
            </a:extLst>
          </p:cNvPr>
          <p:cNvSpPr txBox="1"/>
          <p:nvPr/>
        </p:nvSpPr>
        <p:spPr>
          <a:xfrm>
            <a:off x="941695" y="225188"/>
            <a:ext cx="4196686" cy="7983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6A13C00-3C71-CA0E-5C68-D510E6198E8B}"/>
              </a:ext>
            </a:extLst>
          </p:cNvPr>
          <p:cNvSpPr txBox="1"/>
          <p:nvPr/>
        </p:nvSpPr>
        <p:spPr>
          <a:xfrm>
            <a:off x="762000" y="239059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Criação de conta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49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65E72801-288E-626A-7DA3-E8278B84D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127" y="2088157"/>
            <a:ext cx="7157048" cy="401714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208065C-FCB7-43B6-3689-02D148EE17F0}"/>
              </a:ext>
            </a:extLst>
          </p:cNvPr>
          <p:cNvSpPr txBox="1"/>
          <p:nvPr/>
        </p:nvSpPr>
        <p:spPr>
          <a:xfrm>
            <a:off x="294595" y="1243499"/>
            <a:ext cx="1181818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dirty="0">
                <a:cs typeface="Arial"/>
              </a:rPr>
              <a:t>Após criar o seu cadastro, envie e-mail ao Bibliotecário solicitando liberação para coleção do seu curso, no e-mail deve conter as seguintes informações:</a:t>
            </a:r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AE5A81-5F37-A1BD-BB46-47D7D86716FF}"/>
              </a:ext>
            </a:extLst>
          </p:cNvPr>
          <p:cNvSpPr txBox="1"/>
          <p:nvPr/>
        </p:nvSpPr>
        <p:spPr>
          <a:xfrm>
            <a:off x="291211" y="6105301"/>
            <a:ext cx="117440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ea typeface="+mn-lt"/>
                <a:cs typeface="+mn-lt"/>
              </a:rPr>
              <a:t>Você receberá e-mail com a confirmação da liberação da coleção em até 2 dias úteis, e só então poderá iniciar a submissão do documento. 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E8B3A00-53DF-309D-A95D-53152EBBBB4A}"/>
              </a:ext>
            </a:extLst>
          </p:cNvPr>
          <p:cNvSpPr txBox="1"/>
          <p:nvPr/>
        </p:nvSpPr>
        <p:spPr>
          <a:xfrm>
            <a:off x="880280" y="276366"/>
            <a:ext cx="4667534" cy="706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A8DD8F-2A5A-C312-D950-A81BC9EECE3A}"/>
              </a:ext>
            </a:extLst>
          </p:cNvPr>
          <p:cNvSpPr txBox="1"/>
          <p:nvPr/>
        </p:nvSpPr>
        <p:spPr>
          <a:xfrm>
            <a:off x="762000" y="239059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Criação de conta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34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0AA9EEB-0DFD-5C44-7670-07CDCAAC97B1}"/>
              </a:ext>
            </a:extLst>
          </p:cNvPr>
          <p:cNvSpPr txBox="1"/>
          <p:nvPr/>
        </p:nvSpPr>
        <p:spPr>
          <a:xfrm>
            <a:off x="762000" y="239059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Bibliotecários</a:t>
            </a:r>
            <a:endParaRPr lang="pt-BR" sz="4400" b="1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25A84AD-01A4-C37F-5A40-3410FF77064C}"/>
              </a:ext>
            </a:extLst>
          </p:cNvPr>
          <p:cNvSpPr txBox="1"/>
          <p:nvPr/>
        </p:nvSpPr>
        <p:spPr>
          <a:xfrm>
            <a:off x="243384" y="1460310"/>
            <a:ext cx="11796214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rial"/>
                <a:ea typeface="Roboto"/>
                <a:cs typeface="Roboto"/>
              </a:rPr>
              <a:t>AGES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Nadja Lima (</a:t>
            </a:r>
            <a:r>
              <a:rPr lang="en-US" sz="1600" dirty="0">
                <a:latin typeface="Arial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agesbiblioteca@ages.edu.br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FADERGS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Kelen Vargas Trisch (</a:t>
            </a:r>
            <a:r>
              <a:rPr lang="en-US" sz="1600" dirty="0">
                <a:latin typeface="Arial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kelen.trisch@animaeducacao.com.br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FASEH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Bibliotecário</a:t>
            </a:r>
            <a:r>
              <a:rPr lang="en-US" sz="1600" dirty="0">
                <a:latin typeface="Arial"/>
                <a:ea typeface="Roboto"/>
                <a:cs typeface="Roboto"/>
              </a:rPr>
              <a:t>: Gladson Oliveira (</a:t>
            </a:r>
            <a:r>
              <a:rPr lang="en-US" sz="1600" dirty="0">
                <a:latin typeface="Arial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biblioteca.estoril@unibh.br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FPB</a:t>
            </a:r>
          </a:p>
          <a:p>
            <a:r>
              <a:rPr lang="en-US" sz="1600" dirty="0">
                <a:latin typeface="Arial"/>
                <a:ea typeface="Roboto"/>
                <a:cs typeface="Roboto"/>
              </a:rPr>
              <a:t>Auxiliar: Felipe Pontes (</a:t>
            </a:r>
            <a:r>
              <a:rPr lang="en-US" sz="1600" dirty="0">
                <a:latin typeface="Arial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biblioteca.fpb@animaeducacao.com.br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IBMR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Débora Vasconcelos (</a:t>
            </a:r>
            <a:r>
              <a:rPr lang="en-US" sz="1600" dirty="0">
                <a:latin typeface="Arial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biblioteca.ibmr@animaeducacao.com.br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MILTON CAMPOS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Tissiane</a:t>
            </a:r>
            <a:r>
              <a:rPr lang="en-US" sz="1600" dirty="0">
                <a:latin typeface="Arial"/>
                <a:ea typeface="Roboto"/>
                <a:cs typeface="Roboto"/>
              </a:rPr>
              <a:t> Vieira (</a:t>
            </a:r>
            <a:r>
              <a:rPr lang="en-US" sz="1600" dirty="0">
                <a:latin typeface="Arial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tissiane.vieira@animaeducacao.com.br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MILTON VIANNA (UNICURITIBA)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Sônia Bernini (</a:t>
            </a:r>
            <a:r>
              <a:rPr lang="en-US" sz="1600" dirty="0">
                <a:latin typeface="Arial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sonia.bernini@unicuritiba.com.br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dirty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5301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3925F09-E74A-6135-AB54-E2D18213C8C9}"/>
              </a:ext>
            </a:extLst>
          </p:cNvPr>
          <p:cNvSpPr txBox="1"/>
          <p:nvPr/>
        </p:nvSpPr>
        <p:spPr>
          <a:xfrm>
            <a:off x="197891" y="1289715"/>
            <a:ext cx="11693856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rial"/>
                <a:ea typeface="Roboto"/>
                <a:cs typeface="Roboto"/>
              </a:rPr>
              <a:t>SÃO JUDAS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Unidades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Butantã</a:t>
            </a:r>
            <a:r>
              <a:rPr lang="en-US" sz="1600" dirty="0">
                <a:latin typeface="Arial"/>
                <a:ea typeface="Roboto"/>
                <a:cs typeface="Roboto"/>
              </a:rPr>
              <a:t>, </a:t>
            </a:r>
            <a:r>
              <a:rPr lang="en-US" sz="1600" err="1">
                <a:latin typeface="Arial"/>
                <a:ea typeface="Roboto"/>
                <a:cs typeface="Roboto"/>
              </a:rPr>
              <a:t>Jabaquara</a:t>
            </a:r>
            <a:r>
              <a:rPr lang="en-US" sz="1600" dirty="0">
                <a:latin typeface="Arial"/>
                <a:ea typeface="Roboto"/>
                <a:cs typeface="Roboto"/>
              </a:rPr>
              <a:t>, Vila Leopoldina, </a:t>
            </a:r>
            <a:r>
              <a:rPr lang="en-US" sz="1600" err="1">
                <a:latin typeface="Arial"/>
                <a:ea typeface="Roboto"/>
                <a:cs typeface="Roboto"/>
              </a:rPr>
              <a:t>Paulista</a:t>
            </a:r>
            <a:r>
              <a:rPr lang="en-US" sz="1600" dirty="0">
                <a:latin typeface="Arial"/>
                <a:ea typeface="Roboto"/>
                <a:cs typeface="Roboto"/>
              </a:rPr>
              <a:t>, Santo Amaro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Adriana Eva (</a:t>
            </a:r>
            <a:r>
              <a:rPr lang="en-US" sz="1600" dirty="0">
                <a:latin typeface="Arial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adriana.eva@usjt.br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Unidades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Unimonte</a:t>
            </a:r>
            <a:r>
              <a:rPr lang="en-US" sz="1600" dirty="0">
                <a:latin typeface="Arial"/>
                <a:ea typeface="Roboto"/>
                <a:cs typeface="Roboto"/>
              </a:rPr>
              <a:t>; </a:t>
            </a:r>
            <a:r>
              <a:rPr lang="en-US" sz="1600" err="1">
                <a:latin typeface="Arial"/>
                <a:ea typeface="Roboto"/>
                <a:cs typeface="Roboto"/>
              </a:rPr>
              <a:t>Cubatão</a:t>
            </a:r>
            <a:r>
              <a:rPr lang="en-US" sz="1600" dirty="0">
                <a:latin typeface="Arial"/>
                <a:ea typeface="Roboto"/>
                <a:cs typeface="Roboto"/>
              </a:rPr>
              <a:t>; São Bernardo do Campo, Guarulhos, Santana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Rosana </a:t>
            </a:r>
            <a:r>
              <a:rPr lang="en-US" sz="1600" err="1">
                <a:latin typeface="Arial"/>
                <a:ea typeface="Roboto"/>
                <a:cs typeface="Roboto"/>
              </a:rPr>
              <a:t>Eronides</a:t>
            </a:r>
            <a:r>
              <a:rPr lang="en-US" sz="1600" dirty="0">
                <a:latin typeface="Arial"/>
                <a:ea typeface="Roboto"/>
                <a:cs typeface="Roboto"/>
              </a:rPr>
              <a:t> (</a:t>
            </a:r>
            <a:r>
              <a:rPr lang="en-US" sz="1600" dirty="0">
                <a:latin typeface="Arial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rosana.eronides@usjt.br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UAM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Mooca</a:t>
            </a:r>
            <a:r>
              <a:rPr lang="en-US" sz="1600" dirty="0">
                <a:latin typeface="Arial"/>
                <a:ea typeface="Roboto"/>
                <a:cs typeface="Roboto"/>
              </a:rPr>
              <a:t>, São José dos Campos, Piracicaba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Iara Neves (</a:t>
            </a:r>
            <a:r>
              <a:rPr lang="en-US" sz="1600" dirty="0">
                <a:latin typeface="Arial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iara.neves@animaeducacao.com.br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Paulista</a:t>
            </a:r>
            <a:r>
              <a:rPr lang="en-US" sz="1600" dirty="0">
                <a:latin typeface="Arial"/>
                <a:ea typeface="Roboto"/>
                <a:cs typeface="Roboto"/>
              </a:rPr>
              <a:t>; Vila Olímpia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Elaine Angela Laguna (</a:t>
            </a:r>
            <a:r>
              <a:rPr lang="en-US" sz="1600" dirty="0">
                <a:latin typeface="Arial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elaine.laguna@animaeducacao.com.br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endParaRPr lang="en-US" sz="1600" dirty="0">
              <a:latin typeface="Arial"/>
              <a:ea typeface="Roboto"/>
              <a:cs typeface="Roboto"/>
            </a:endParaRPr>
          </a:p>
          <a:p>
            <a:r>
              <a:rPr lang="en-US" sz="1600" b="1" dirty="0">
                <a:latin typeface="Arial"/>
                <a:ea typeface="Roboto"/>
                <a:cs typeface="Roboto"/>
              </a:rPr>
              <a:t>UNA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Unidades</a:t>
            </a:r>
            <a:r>
              <a:rPr lang="en-US" sz="1600" dirty="0">
                <a:latin typeface="Arial"/>
                <a:ea typeface="Roboto"/>
                <a:cs typeface="Roboto"/>
              </a:rPr>
              <a:t>: Barreiro, </a:t>
            </a:r>
            <a:r>
              <a:rPr lang="en-US" sz="1600" err="1">
                <a:latin typeface="Arial"/>
                <a:ea typeface="Roboto"/>
                <a:cs typeface="Roboto"/>
              </a:rPr>
              <a:t>Contagem</a:t>
            </a:r>
            <a:r>
              <a:rPr lang="en-US" sz="1600" dirty="0">
                <a:latin typeface="Arial"/>
                <a:ea typeface="Roboto"/>
                <a:cs typeface="Roboto"/>
              </a:rPr>
              <a:t>, Betim, Sete Lagoas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Bibliotecário</a:t>
            </a:r>
            <a:r>
              <a:rPr lang="en-US" sz="1600" dirty="0">
                <a:latin typeface="Arial"/>
                <a:ea typeface="Roboto"/>
                <a:cs typeface="Roboto"/>
              </a:rPr>
              <a:t>: Emmanuel Mendes (emmanuel.mendes@una.br)</a:t>
            </a:r>
          </a:p>
          <a:p>
            <a:r>
              <a:rPr lang="en-US" sz="1600" err="1">
                <a:latin typeface="Arial"/>
                <a:ea typeface="Roboto"/>
                <a:cs typeface="Roboto"/>
              </a:rPr>
              <a:t>Unidades</a:t>
            </a:r>
            <a:r>
              <a:rPr lang="en-US" sz="1600" dirty="0">
                <a:latin typeface="Arial"/>
                <a:ea typeface="Roboto"/>
                <a:cs typeface="Roboto"/>
              </a:rPr>
              <a:t>: </a:t>
            </a:r>
            <a:r>
              <a:rPr lang="en-US" sz="1600" err="1">
                <a:latin typeface="Arial"/>
                <a:ea typeface="Roboto"/>
                <a:cs typeface="Roboto"/>
              </a:rPr>
              <a:t>Itabira</a:t>
            </a:r>
            <a:r>
              <a:rPr lang="en-US" sz="1600" dirty="0">
                <a:latin typeface="Arial"/>
                <a:ea typeface="Roboto"/>
                <a:cs typeface="Roboto"/>
              </a:rPr>
              <a:t>, </a:t>
            </a:r>
            <a:r>
              <a:rPr lang="en-US" sz="1600" err="1">
                <a:latin typeface="Arial"/>
                <a:ea typeface="Roboto"/>
                <a:cs typeface="Roboto"/>
              </a:rPr>
              <a:t>Conselheiro</a:t>
            </a:r>
            <a:r>
              <a:rPr lang="en-US" sz="1600" dirty="0">
                <a:latin typeface="Arial"/>
                <a:ea typeface="Roboto"/>
                <a:cs typeface="Roboto"/>
              </a:rPr>
              <a:t> </a:t>
            </a:r>
            <a:r>
              <a:rPr lang="en-US" sz="1600" err="1">
                <a:latin typeface="Arial"/>
                <a:ea typeface="Roboto"/>
                <a:cs typeface="Roboto"/>
              </a:rPr>
              <a:t>Lafaiete</a:t>
            </a:r>
            <a:r>
              <a:rPr lang="en-US" sz="1600" dirty="0">
                <a:latin typeface="Arial"/>
                <a:ea typeface="Roboto"/>
                <a:cs typeface="Roboto"/>
              </a:rPr>
              <a:t>, </a:t>
            </a:r>
            <a:r>
              <a:rPr lang="en-US" sz="1600" err="1">
                <a:latin typeface="Arial"/>
                <a:ea typeface="Roboto"/>
                <a:cs typeface="Roboto"/>
              </a:rPr>
              <a:t>Pouso</a:t>
            </a:r>
            <a:r>
              <a:rPr lang="en-US" sz="1600" dirty="0">
                <a:latin typeface="Arial"/>
                <a:ea typeface="Roboto"/>
                <a:cs typeface="Roboto"/>
              </a:rPr>
              <a:t> Alegre, Divinópolis, Bom </a:t>
            </a:r>
            <a:r>
              <a:rPr lang="en-US" sz="1600" err="1">
                <a:latin typeface="Arial"/>
                <a:ea typeface="Roboto"/>
                <a:cs typeface="Roboto"/>
              </a:rPr>
              <a:t>Despacho</a:t>
            </a:r>
            <a:endParaRPr lang="en-US" sz="1600">
              <a:latin typeface="Arial"/>
              <a:ea typeface="Roboto"/>
              <a:cs typeface="Roboto"/>
            </a:endParaRPr>
          </a:p>
          <a:p>
            <a:r>
              <a:rPr lang="en-US" sz="1600" err="1">
                <a:latin typeface="Arial"/>
                <a:ea typeface="Roboto"/>
                <a:cs typeface="Roboto"/>
              </a:rPr>
              <a:t>Bibliotecária</a:t>
            </a:r>
            <a:r>
              <a:rPr lang="en-US" sz="1600" dirty="0">
                <a:latin typeface="Arial"/>
                <a:ea typeface="Roboto"/>
                <a:cs typeface="Roboto"/>
              </a:rPr>
              <a:t>: Agatha Ferreira (</a:t>
            </a:r>
            <a:r>
              <a:rPr lang="en-US" sz="1600" dirty="0">
                <a:latin typeface="Arial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agatha.ferreira@una.br</a:t>
            </a:r>
            <a:r>
              <a:rPr lang="en-US" sz="1600" dirty="0">
                <a:latin typeface="Arial"/>
                <a:ea typeface="Roboto"/>
                <a:cs typeface="Roboto"/>
              </a:rPr>
              <a:t>)</a:t>
            </a:r>
          </a:p>
          <a:p>
            <a:r>
              <a:rPr lang="en-US" sz="1600" err="1">
                <a:latin typeface="Arial"/>
                <a:ea typeface="Roboto"/>
                <a:cs typeface="Arial"/>
              </a:rPr>
              <a:t>Unidades</a:t>
            </a:r>
            <a:r>
              <a:rPr lang="en-US" sz="1600" dirty="0">
                <a:latin typeface="Arial"/>
                <a:ea typeface="Roboto"/>
                <a:cs typeface="Arial"/>
              </a:rPr>
              <a:t>: Aimorés, Liberdade, Linha Verde, Cristiano Machado</a:t>
            </a:r>
          </a:p>
          <a:p>
            <a:r>
              <a:rPr lang="en-US" sz="1600" err="1">
                <a:latin typeface="Arial"/>
                <a:ea typeface="Roboto"/>
                <a:cs typeface="Arial"/>
              </a:rPr>
              <a:t>Bibliotecária</a:t>
            </a:r>
            <a:r>
              <a:rPr lang="en-US" sz="1600" dirty="0">
                <a:latin typeface="Arial"/>
                <a:ea typeface="Roboto"/>
                <a:cs typeface="Arial"/>
              </a:rPr>
              <a:t>: Ana Clara Ribeiro (</a:t>
            </a:r>
            <a:r>
              <a:rPr lang="en-US" sz="1600" dirty="0">
                <a:latin typeface="Arial"/>
                <a:ea typeface="Roboto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ana.ribeiro@una.br</a:t>
            </a:r>
            <a:r>
              <a:rPr lang="en-US" sz="1600" dirty="0">
                <a:latin typeface="Arial"/>
                <a:ea typeface="Roboto"/>
                <a:cs typeface="Arial"/>
              </a:rPr>
              <a:t>)</a:t>
            </a:r>
          </a:p>
          <a:p>
            <a:r>
              <a:rPr lang="en-US" sz="1600" err="1">
                <a:latin typeface="Arial"/>
                <a:ea typeface="Roboto"/>
                <a:cs typeface="Arial"/>
              </a:rPr>
              <a:t>Unidades</a:t>
            </a:r>
            <a:r>
              <a:rPr lang="en-US" sz="1600" dirty="0">
                <a:latin typeface="Arial"/>
                <a:ea typeface="Roboto"/>
                <a:cs typeface="Arial"/>
              </a:rPr>
              <a:t>: Uberlândia, </a:t>
            </a:r>
            <a:r>
              <a:rPr lang="en-US" sz="1600" err="1">
                <a:latin typeface="Arial"/>
                <a:ea typeface="Roboto"/>
                <a:cs typeface="Arial"/>
              </a:rPr>
              <a:t>Itumbiara</a:t>
            </a:r>
            <a:r>
              <a:rPr lang="en-US" sz="1600" dirty="0">
                <a:latin typeface="Arial"/>
                <a:ea typeface="Roboto"/>
                <a:cs typeface="Arial"/>
              </a:rPr>
              <a:t>, </a:t>
            </a:r>
            <a:r>
              <a:rPr lang="en-US" sz="1600" err="1">
                <a:latin typeface="Arial"/>
                <a:ea typeface="Roboto"/>
                <a:cs typeface="Arial"/>
              </a:rPr>
              <a:t>Jataí</a:t>
            </a:r>
            <a:r>
              <a:rPr lang="en-US" sz="1600" dirty="0">
                <a:latin typeface="Arial"/>
                <a:ea typeface="Roboto"/>
                <a:cs typeface="Arial"/>
              </a:rPr>
              <a:t>, </a:t>
            </a:r>
            <a:r>
              <a:rPr lang="en-US" sz="1600" err="1">
                <a:latin typeface="Arial"/>
                <a:ea typeface="Roboto"/>
                <a:cs typeface="Arial"/>
              </a:rPr>
              <a:t>Catalão</a:t>
            </a:r>
            <a:endParaRPr lang="en-US" sz="1600">
              <a:latin typeface="Arial"/>
              <a:ea typeface="Roboto"/>
              <a:cs typeface="Arial"/>
            </a:endParaRPr>
          </a:p>
          <a:p>
            <a:r>
              <a:rPr lang="en-US" sz="1600" err="1">
                <a:latin typeface="Arial"/>
                <a:ea typeface="Roboto"/>
                <a:cs typeface="Arial"/>
              </a:rPr>
              <a:t>Bibliotecária</a:t>
            </a:r>
            <a:r>
              <a:rPr lang="en-US" sz="1600" dirty="0">
                <a:latin typeface="Arial"/>
                <a:ea typeface="Roboto"/>
                <a:cs typeface="Arial"/>
              </a:rPr>
              <a:t>: Ana Carla Cardoso (</a:t>
            </a:r>
            <a:r>
              <a:rPr lang="en-US" sz="1600" dirty="0">
                <a:latin typeface="Arial"/>
                <a:ea typeface="Roboto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ana.c.cardoso@una.br</a:t>
            </a:r>
            <a:r>
              <a:rPr lang="en-US" sz="1600" dirty="0">
                <a:latin typeface="Arial"/>
                <a:ea typeface="Roboto"/>
                <a:cs typeface="Arial"/>
              </a:rPr>
              <a:t>)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07C45A-DBE8-4EDF-A91D-54920C8C7650}"/>
              </a:ext>
            </a:extLst>
          </p:cNvPr>
          <p:cNvSpPr txBox="1"/>
          <p:nvPr/>
        </p:nvSpPr>
        <p:spPr>
          <a:xfrm>
            <a:off x="762000" y="239059"/>
            <a:ext cx="773163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cs typeface="Arial"/>
              </a:rPr>
              <a:t>Bibliotecários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99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835</Words>
  <Application>Microsoft Office PowerPoint</Application>
  <PresentationFormat>Widescreen</PresentationFormat>
  <Paragraphs>106</Paragraphs>
  <Slides>11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Roboto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Elia Da Silva</dc:creator>
  <cp:lastModifiedBy>Vilson Leonel</cp:lastModifiedBy>
  <cp:revision>419</cp:revision>
  <dcterms:created xsi:type="dcterms:W3CDTF">2023-10-18T19:19:05Z</dcterms:created>
  <dcterms:modified xsi:type="dcterms:W3CDTF">2023-11-08T21:26:36Z</dcterms:modified>
</cp:coreProperties>
</file>